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 id="2147483702" r:id="rId3"/>
  </p:sldMasterIdLst>
  <p:notesMasterIdLst>
    <p:notesMasterId r:id="rId20"/>
  </p:notesMasterIdLst>
  <p:sldIdLst>
    <p:sldId id="675" r:id="rId4"/>
    <p:sldId id="676" r:id="rId5"/>
    <p:sldId id="677" r:id="rId6"/>
    <p:sldId id="678" r:id="rId7"/>
    <p:sldId id="670" r:id="rId8"/>
    <p:sldId id="679" r:id="rId9"/>
    <p:sldId id="680" r:id="rId10"/>
    <p:sldId id="666" r:id="rId11"/>
    <p:sldId id="668" r:id="rId12"/>
    <p:sldId id="681" r:id="rId13"/>
    <p:sldId id="717" r:id="rId14"/>
    <p:sldId id="718" r:id="rId15"/>
    <p:sldId id="682" r:id="rId16"/>
    <p:sldId id="673" r:id="rId17"/>
    <p:sldId id="674" r:id="rId18"/>
    <p:sldId id="605" r:id="rId1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249" autoAdjust="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F:\Stella%20Documents\Publications_Tsani\Books\2022-The%20Palgrave%20Encyclopedia%20of%20Urban%20and%20Regional%20Futures\Figure%201-%20ETRI%20202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'Energy transition index'!$C$3</c:f>
              <c:strCache>
                <c:ptCount val="1"/>
                <c:pt idx="0">
                  <c:v>2021 Energy transition Index Score (2012-2021)</c:v>
                </c:pt>
              </c:strCache>
            </c:strRef>
          </c:tx>
          <c:spPr>
            <a:solidFill>
              <a:schemeClr val="accent1"/>
            </a:solidFill>
            <a:ln>
              <a:noFill/>
            </a:ln>
            <a:effectLst/>
          </c:spPr>
          <c:invertIfNegative val="0"/>
          <c:cat>
            <c:strRef>
              <c:f>'Energy transition index'!$B$4:$B$5</c:f>
              <c:strCache>
                <c:ptCount val="2"/>
                <c:pt idx="0">
                  <c:v>Norway</c:v>
                </c:pt>
                <c:pt idx="1">
                  <c:v>Greece</c:v>
                </c:pt>
              </c:strCache>
            </c:strRef>
          </c:cat>
          <c:val>
            <c:numRef>
              <c:f>'Energy transition index'!$C$4:$C$5</c:f>
              <c:numCache>
                <c:formatCode>General</c:formatCode>
                <c:ptCount val="2"/>
                <c:pt idx="0">
                  <c:v>77</c:v>
                </c:pt>
                <c:pt idx="1">
                  <c:v>60</c:v>
                </c:pt>
              </c:numCache>
            </c:numRef>
          </c:val>
          <c:extLst>
            <c:ext xmlns:c16="http://schemas.microsoft.com/office/drawing/2014/chart" uri="{C3380CC4-5D6E-409C-BE32-E72D297353CC}">
              <c16:uniqueId val="{00000000-F8B3-48D3-96F3-0801B1E17029}"/>
            </c:ext>
          </c:extLst>
        </c:ser>
        <c:dLbls>
          <c:showLegendKey val="0"/>
          <c:showVal val="0"/>
          <c:showCatName val="0"/>
          <c:showSerName val="0"/>
          <c:showPercent val="0"/>
          <c:showBubbleSize val="0"/>
        </c:dLbls>
        <c:gapWidth val="269"/>
        <c:overlap val="-27"/>
        <c:axId val="1258986367"/>
        <c:axId val="1258976799"/>
      </c:barChart>
      <c:scatterChart>
        <c:scatterStyle val="lineMarker"/>
        <c:varyColors val="0"/>
        <c:ser>
          <c:idx val="1"/>
          <c:order val="1"/>
          <c:tx>
            <c:strRef>
              <c:f>'Energy transition index'!$D$3</c:f>
              <c:strCache>
                <c:ptCount val="1"/>
                <c:pt idx="0">
                  <c:v>System performance</c:v>
                </c:pt>
              </c:strCache>
            </c:strRef>
          </c:tx>
          <c:spPr>
            <a:ln w="25400" cap="rnd">
              <a:noFill/>
              <a:round/>
            </a:ln>
            <a:effectLst/>
          </c:spPr>
          <c:marker>
            <c:symbol val="circle"/>
            <c:size val="8"/>
            <c:spPr>
              <a:solidFill>
                <a:schemeClr val="accent2"/>
              </a:solidFill>
              <a:ln>
                <a:noFill/>
              </a:ln>
              <a:effectLst/>
            </c:spPr>
          </c:marker>
          <c:xVal>
            <c:strRef>
              <c:f>'Energy transition index'!$B$4:$B$5</c:f>
              <c:strCache>
                <c:ptCount val="2"/>
                <c:pt idx="0">
                  <c:v>Norway</c:v>
                </c:pt>
                <c:pt idx="1">
                  <c:v>Greece</c:v>
                </c:pt>
              </c:strCache>
            </c:strRef>
          </c:xVal>
          <c:yVal>
            <c:numRef>
              <c:f>'Energy transition index'!$D$4:$D$5</c:f>
              <c:numCache>
                <c:formatCode>General</c:formatCode>
                <c:ptCount val="2"/>
                <c:pt idx="0">
                  <c:v>82.7</c:v>
                </c:pt>
                <c:pt idx="1">
                  <c:v>66.7</c:v>
                </c:pt>
              </c:numCache>
            </c:numRef>
          </c:yVal>
          <c:smooth val="0"/>
          <c:extLst>
            <c:ext xmlns:c16="http://schemas.microsoft.com/office/drawing/2014/chart" uri="{C3380CC4-5D6E-409C-BE32-E72D297353CC}">
              <c16:uniqueId val="{00000001-F8B3-48D3-96F3-0801B1E17029}"/>
            </c:ext>
          </c:extLst>
        </c:ser>
        <c:ser>
          <c:idx val="2"/>
          <c:order val="2"/>
          <c:tx>
            <c:strRef>
              <c:f>'Energy transition index'!$E$3</c:f>
              <c:strCache>
                <c:ptCount val="1"/>
                <c:pt idx="0">
                  <c:v>Transition readiness</c:v>
                </c:pt>
              </c:strCache>
            </c:strRef>
          </c:tx>
          <c:spPr>
            <a:ln w="25400" cap="rnd">
              <a:noFill/>
              <a:round/>
            </a:ln>
            <a:effectLst/>
          </c:spPr>
          <c:marker>
            <c:symbol val="circle"/>
            <c:size val="8"/>
            <c:spPr>
              <a:solidFill>
                <a:schemeClr val="accent3"/>
              </a:solidFill>
              <a:ln>
                <a:noFill/>
              </a:ln>
              <a:effectLst/>
            </c:spPr>
          </c:marker>
          <c:xVal>
            <c:strRef>
              <c:f>'Energy transition index'!$B$4:$B$5</c:f>
              <c:strCache>
                <c:ptCount val="2"/>
                <c:pt idx="0">
                  <c:v>Norway</c:v>
                </c:pt>
                <c:pt idx="1">
                  <c:v>Greece</c:v>
                </c:pt>
              </c:strCache>
            </c:strRef>
          </c:xVal>
          <c:yVal>
            <c:numRef>
              <c:f>'Energy transition index'!$E$4:$E$5</c:f>
              <c:numCache>
                <c:formatCode>General</c:formatCode>
                <c:ptCount val="2"/>
                <c:pt idx="0">
                  <c:v>70.8</c:v>
                </c:pt>
                <c:pt idx="1">
                  <c:v>53.2</c:v>
                </c:pt>
              </c:numCache>
            </c:numRef>
          </c:yVal>
          <c:smooth val="0"/>
          <c:extLst>
            <c:ext xmlns:c16="http://schemas.microsoft.com/office/drawing/2014/chart" uri="{C3380CC4-5D6E-409C-BE32-E72D297353CC}">
              <c16:uniqueId val="{00000002-F8B3-48D3-96F3-0801B1E17029}"/>
            </c:ext>
          </c:extLst>
        </c:ser>
        <c:dLbls>
          <c:showLegendKey val="0"/>
          <c:showVal val="0"/>
          <c:showCatName val="0"/>
          <c:showSerName val="0"/>
          <c:showPercent val="0"/>
          <c:showBubbleSize val="0"/>
        </c:dLbls>
        <c:axId val="1258986367"/>
        <c:axId val="1258976799"/>
      </c:scatterChart>
      <c:catAx>
        <c:axId val="125898636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l-GR"/>
          </a:p>
        </c:txPr>
        <c:crossAx val="1258976799"/>
        <c:crosses val="autoZero"/>
        <c:auto val="1"/>
        <c:lblAlgn val="ctr"/>
        <c:lblOffset val="100"/>
        <c:noMultiLvlLbl val="0"/>
      </c:catAx>
      <c:valAx>
        <c:axId val="1258976799"/>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125898636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_rels/data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hyperlink" Target="mailto:stellatsani@uoi.gr" TargetMode="External"/><Relationship Id="rId5" Type="http://schemas.openxmlformats.org/officeDocument/2006/relationships/image" Target="../media/image27.svg"/><Relationship Id="rId4" Type="http://schemas.openxmlformats.org/officeDocument/2006/relationships/image" Target="../media/image26.png"/></Relationships>
</file>

<file path=ppt/diagrams/_rels/drawing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5" Type="http://schemas.openxmlformats.org/officeDocument/2006/relationships/hyperlink" Target="mailto:stellatsani@uoi.gr" TargetMode="External"/><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1FD0E5DA-E9BE-4D6B-B4D3-BC434BB8D3E1}" type="doc">
      <dgm:prSet loTypeId="urn:microsoft.com/office/officeart/2017/3/layout/HorizontalPathTimeline" loCatId="process" qsTypeId="urn:microsoft.com/office/officeart/2005/8/quickstyle/simple1" qsCatId="simple" csTypeId="urn:microsoft.com/office/officeart/2005/8/colors/colorful5" csCatId="colorful" phldr="1"/>
      <dgm:spPr/>
      <dgm:t>
        <a:bodyPr/>
        <a:lstStyle/>
        <a:p>
          <a:endParaRPr lang="en-US"/>
        </a:p>
      </dgm:t>
    </dgm:pt>
    <dgm:pt modelId="{B392FF39-2E2F-4AF4-A4E9-27BD66EC7221}">
      <dgm:prSet/>
      <dgm:spPr/>
      <dgm:t>
        <a:bodyPr/>
        <a:lstStyle/>
        <a:p>
          <a:pPr>
            <a:defRPr b="1"/>
          </a:pPr>
          <a:r>
            <a:rPr lang="en-US"/>
            <a:t>2020</a:t>
          </a:r>
        </a:p>
      </dgm:t>
    </dgm:pt>
    <dgm:pt modelId="{076075F5-CCE9-47D7-933E-AB647D1C0989}" type="parTrans" cxnId="{AAFCE5DE-0B5C-4B90-A56E-8094E386414E}">
      <dgm:prSet/>
      <dgm:spPr/>
      <dgm:t>
        <a:bodyPr/>
        <a:lstStyle/>
        <a:p>
          <a:endParaRPr lang="en-US"/>
        </a:p>
      </dgm:t>
    </dgm:pt>
    <dgm:pt modelId="{1216F06D-FAFB-4F65-984D-F9CCEF57985A}" type="sibTrans" cxnId="{AAFCE5DE-0B5C-4B90-A56E-8094E386414E}">
      <dgm:prSet/>
      <dgm:spPr/>
      <dgm:t>
        <a:bodyPr/>
        <a:lstStyle/>
        <a:p>
          <a:endParaRPr lang="en-US"/>
        </a:p>
      </dgm:t>
    </dgm:pt>
    <dgm:pt modelId="{EEC716EA-869E-4E6E-AEAC-A9EE381E1506}">
      <dgm:prSet/>
      <dgm:spPr/>
      <dgm:t>
        <a:bodyPr/>
        <a:lstStyle/>
        <a:p>
          <a:r>
            <a:rPr lang="en-US"/>
            <a:t>20-20-20</a:t>
          </a:r>
        </a:p>
      </dgm:t>
    </dgm:pt>
    <dgm:pt modelId="{85E708F7-F651-4C65-B1F6-80157152F1A2}" type="parTrans" cxnId="{5EF95CCB-0DE1-4830-B17D-8D37C29D1BEC}">
      <dgm:prSet/>
      <dgm:spPr/>
      <dgm:t>
        <a:bodyPr/>
        <a:lstStyle/>
        <a:p>
          <a:endParaRPr lang="en-US"/>
        </a:p>
      </dgm:t>
    </dgm:pt>
    <dgm:pt modelId="{9C49B1AE-275E-4FE0-85E4-E1E0C6901873}" type="sibTrans" cxnId="{5EF95CCB-0DE1-4830-B17D-8D37C29D1BEC}">
      <dgm:prSet/>
      <dgm:spPr/>
      <dgm:t>
        <a:bodyPr/>
        <a:lstStyle/>
        <a:p>
          <a:endParaRPr lang="en-US"/>
        </a:p>
      </dgm:t>
    </dgm:pt>
    <dgm:pt modelId="{7E39F552-9D48-4755-86BB-551C8155D0B8}">
      <dgm:prSet/>
      <dgm:spPr/>
      <dgm:t>
        <a:bodyPr/>
        <a:lstStyle/>
        <a:p>
          <a:r>
            <a:rPr lang="en-US"/>
            <a:t>20% cut in GHG emissions</a:t>
          </a:r>
        </a:p>
      </dgm:t>
    </dgm:pt>
    <dgm:pt modelId="{DAA4758B-08E7-4067-9537-87F63E3B28BF}" type="parTrans" cxnId="{1A1C9208-3F4B-4E81-9BE6-5E8CAC851648}">
      <dgm:prSet/>
      <dgm:spPr/>
      <dgm:t>
        <a:bodyPr/>
        <a:lstStyle/>
        <a:p>
          <a:endParaRPr lang="en-US"/>
        </a:p>
      </dgm:t>
    </dgm:pt>
    <dgm:pt modelId="{FB0758EE-467F-49CB-8013-17BDF76459D2}" type="sibTrans" cxnId="{1A1C9208-3F4B-4E81-9BE6-5E8CAC851648}">
      <dgm:prSet/>
      <dgm:spPr/>
      <dgm:t>
        <a:bodyPr/>
        <a:lstStyle/>
        <a:p>
          <a:endParaRPr lang="en-US"/>
        </a:p>
      </dgm:t>
    </dgm:pt>
    <dgm:pt modelId="{D064D50D-5B83-4C21-A44F-CFC3D1C5B26A}">
      <dgm:prSet/>
      <dgm:spPr/>
      <dgm:t>
        <a:bodyPr/>
        <a:lstStyle/>
        <a:p>
          <a:r>
            <a:rPr lang="en-US"/>
            <a:t>20% energy from RES</a:t>
          </a:r>
        </a:p>
      </dgm:t>
    </dgm:pt>
    <dgm:pt modelId="{A490773F-E3ED-427A-AFCE-93D8E1FBCE2A}" type="parTrans" cxnId="{0F2E6AE0-CB84-4834-A3A7-564096442EF1}">
      <dgm:prSet/>
      <dgm:spPr/>
      <dgm:t>
        <a:bodyPr/>
        <a:lstStyle/>
        <a:p>
          <a:endParaRPr lang="en-US"/>
        </a:p>
      </dgm:t>
    </dgm:pt>
    <dgm:pt modelId="{11BC3547-4C70-44E4-9AC1-6BDD1734B61E}" type="sibTrans" cxnId="{0F2E6AE0-CB84-4834-A3A7-564096442EF1}">
      <dgm:prSet/>
      <dgm:spPr/>
      <dgm:t>
        <a:bodyPr/>
        <a:lstStyle/>
        <a:p>
          <a:endParaRPr lang="en-US"/>
        </a:p>
      </dgm:t>
    </dgm:pt>
    <dgm:pt modelId="{390A642A-EFBC-4E6F-AE49-0ECCA79674D2}">
      <dgm:prSet/>
      <dgm:spPr/>
      <dgm:t>
        <a:bodyPr/>
        <a:lstStyle/>
        <a:p>
          <a:r>
            <a:rPr lang="en-US"/>
            <a:t>20% energy efficiency improvement</a:t>
          </a:r>
        </a:p>
      </dgm:t>
    </dgm:pt>
    <dgm:pt modelId="{E218D194-6C5E-4391-B1D7-B93A5537E5D9}" type="parTrans" cxnId="{66CE7FDB-A6D9-42D1-8B82-D0274B982AC2}">
      <dgm:prSet/>
      <dgm:spPr/>
      <dgm:t>
        <a:bodyPr/>
        <a:lstStyle/>
        <a:p>
          <a:endParaRPr lang="en-US"/>
        </a:p>
      </dgm:t>
    </dgm:pt>
    <dgm:pt modelId="{347DFD9F-098F-4C4B-8BCF-C4D126DADA55}" type="sibTrans" cxnId="{66CE7FDB-A6D9-42D1-8B82-D0274B982AC2}">
      <dgm:prSet/>
      <dgm:spPr/>
      <dgm:t>
        <a:bodyPr/>
        <a:lstStyle/>
        <a:p>
          <a:endParaRPr lang="en-US"/>
        </a:p>
      </dgm:t>
    </dgm:pt>
    <dgm:pt modelId="{8F0B38EF-9D3A-4717-8B54-307C66376172}">
      <dgm:prSet/>
      <dgm:spPr/>
      <dgm:t>
        <a:bodyPr/>
        <a:lstStyle/>
        <a:p>
          <a:pPr>
            <a:defRPr b="1"/>
          </a:pPr>
          <a:r>
            <a:rPr lang="en-US"/>
            <a:t>2030</a:t>
          </a:r>
        </a:p>
      </dgm:t>
    </dgm:pt>
    <dgm:pt modelId="{1F42F268-B5DE-454A-A26B-E8C6CE604D12}" type="parTrans" cxnId="{7951C48E-B6A0-425B-B88B-24D3DF4E0885}">
      <dgm:prSet/>
      <dgm:spPr/>
      <dgm:t>
        <a:bodyPr/>
        <a:lstStyle/>
        <a:p>
          <a:endParaRPr lang="en-US"/>
        </a:p>
      </dgm:t>
    </dgm:pt>
    <dgm:pt modelId="{97EB089E-C3B3-4569-BD77-4230AB9755EC}" type="sibTrans" cxnId="{7951C48E-B6A0-425B-B88B-24D3DF4E0885}">
      <dgm:prSet/>
      <dgm:spPr/>
      <dgm:t>
        <a:bodyPr/>
        <a:lstStyle/>
        <a:p>
          <a:endParaRPr lang="en-US"/>
        </a:p>
      </dgm:t>
    </dgm:pt>
    <dgm:pt modelId="{820F35AA-BDAF-44AE-93BF-85E894F4E766}">
      <dgm:prSet/>
      <dgm:spPr/>
      <dgm:t>
        <a:bodyPr/>
        <a:lstStyle/>
        <a:p>
          <a:r>
            <a:rPr lang="en-US"/>
            <a:t>40% cut in GHG emissions</a:t>
          </a:r>
        </a:p>
      </dgm:t>
    </dgm:pt>
    <dgm:pt modelId="{3449189E-0FD0-414C-A1DC-2BEE2720A6E1}" type="parTrans" cxnId="{503840FD-EEAD-48C0-9F87-85131B02F8C0}">
      <dgm:prSet/>
      <dgm:spPr/>
      <dgm:t>
        <a:bodyPr/>
        <a:lstStyle/>
        <a:p>
          <a:endParaRPr lang="en-US"/>
        </a:p>
      </dgm:t>
    </dgm:pt>
    <dgm:pt modelId="{9BD33CE2-68A0-4A13-9765-C6D7F9431AB7}" type="sibTrans" cxnId="{503840FD-EEAD-48C0-9F87-85131B02F8C0}">
      <dgm:prSet/>
      <dgm:spPr/>
      <dgm:t>
        <a:bodyPr/>
        <a:lstStyle/>
        <a:p>
          <a:endParaRPr lang="en-US"/>
        </a:p>
      </dgm:t>
    </dgm:pt>
    <dgm:pt modelId="{5E89B8C7-F360-4980-A3A2-54383B1194C4}">
      <dgm:prSet/>
      <dgm:spPr/>
      <dgm:t>
        <a:bodyPr/>
        <a:lstStyle/>
        <a:p>
          <a:r>
            <a:rPr lang="en-US"/>
            <a:t>32% energy from RES</a:t>
          </a:r>
        </a:p>
      </dgm:t>
    </dgm:pt>
    <dgm:pt modelId="{2D535CF5-0E42-4144-97A6-2F1D99105664}" type="parTrans" cxnId="{D4F07693-84EC-46CE-ACBD-26A4C7FE8EEE}">
      <dgm:prSet/>
      <dgm:spPr/>
      <dgm:t>
        <a:bodyPr/>
        <a:lstStyle/>
        <a:p>
          <a:endParaRPr lang="en-US"/>
        </a:p>
      </dgm:t>
    </dgm:pt>
    <dgm:pt modelId="{6B11E672-B3EE-4A48-A42A-55C415361DF4}" type="sibTrans" cxnId="{D4F07693-84EC-46CE-ACBD-26A4C7FE8EEE}">
      <dgm:prSet/>
      <dgm:spPr/>
      <dgm:t>
        <a:bodyPr/>
        <a:lstStyle/>
        <a:p>
          <a:endParaRPr lang="en-US"/>
        </a:p>
      </dgm:t>
    </dgm:pt>
    <dgm:pt modelId="{C0D92431-E005-4197-A7FD-1F42CA1C2AE4}">
      <dgm:prSet/>
      <dgm:spPr/>
      <dgm:t>
        <a:bodyPr/>
        <a:lstStyle/>
        <a:p>
          <a:r>
            <a:rPr lang="en-US"/>
            <a:t>32.5% energy efficiency improvement</a:t>
          </a:r>
        </a:p>
      </dgm:t>
    </dgm:pt>
    <dgm:pt modelId="{FB9B3E77-9F5D-488A-9DEC-2FE3E6A9FE40}" type="parTrans" cxnId="{1B54612C-86AB-4B8D-BE8F-B6BFA517A517}">
      <dgm:prSet/>
      <dgm:spPr/>
      <dgm:t>
        <a:bodyPr/>
        <a:lstStyle/>
        <a:p>
          <a:endParaRPr lang="en-US"/>
        </a:p>
      </dgm:t>
    </dgm:pt>
    <dgm:pt modelId="{8B1741D1-577E-480A-A6A1-C74D4E80ED99}" type="sibTrans" cxnId="{1B54612C-86AB-4B8D-BE8F-B6BFA517A517}">
      <dgm:prSet/>
      <dgm:spPr/>
      <dgm:t>
        <a:bodyPr/>
        <a:lstStyle/>
        <a:p>
          <a:endParaRPr lang="en-US"/>
        </a:p>
      </dgm:t>
    </dgm:pt>
    <dgm:pt modelId="{2FD81C1B-44E7-41B8-AB45-1C0E671E04CF}">
      <dgm:prSet/>
      <dgm:spPr/>
      <dgm:t>
        <a:bodyPr/>
        <a:lstStyle/>
        <a:p>
          <a:pPr>
            <a:defRPr b="1"/>
          </a:pPr>
          <a:r>
            <a:rPr lang="en-US"/>
            <a:t>2050</a:t>
          </a:r>
        </a:p>
      </dgm:t>
    </dgm:pt>
    <dgm:pt modelId="{818AF903-2ADB-4B06-9F79-90FCFE06A346}" type="parTrans" cxnId="{9BBC3AC3-93E2-4C83-81C0-87377AC8DCBB}">
      <dgm:prSet/>
      <dgm:spPr/>
      <dgm:t>
        <a:bodyPr/>
        <a:lstStyle/>
        <a:p>
          <a:endParaRPr lang="en-US"/>
        </a:p>
      </dgm:t>
    </dgm:pt>
    <dgm:pt modelId="{ABA725CC-E5B5-4FED-8A73-25610EED3E21}" type="sibTrans" cxnId="{9BBC3AC3-93E2-4C83-81C0-87377AC8DCBB}">
      <dgm:prSet/>
      <dgm:spPr/>
      <dgm:t>
        <a:bodyPr/>
        <a:lstStyle/>
        <a:p>
          <a:endParaRPr lang="en-US"/>
        </a:p>
      </dgm:t>
    </dgm:pt>
    <dgm:pt modelId="{523A7C10-F4F8-4646-BA15-6AE897262731}">
      <dgm:prSet/>
      <dgm:spPr/>
      <dgm:t>
        <a:bodyPr/>
        <a:lstStyle/>
        <a:p>
          <a:r>
            <a:rPr lang="en-US"/>
            <a:t>Carbon neutral by 2050</a:t>
          </a:r>
        </a:p>
      </dgm:t>
    </dgm:pt>
    <dgm:pt modelId="{5227588B-A9F5-4E6D-83FD-32CAB354E71B}" type="parTrans" cxnId="{561B7790-9950-414B-A670-05E7A24E381F}">
      <dgm:prSet/>
      <dgm:spPr/>
      <dgm:t>
        <a:bodyPr/>
        <a:lstStyle/>
        <a:p>
          <a:endParaRPr lang="en-US"/>
        </a:p>
      </dgm:t>
    </dgm:pt>
    <dgm:pt modelId="{A439823E-DE4E-4014-8553-A0D8CFA29695}" type="sibTrans" cxnId="{561B7790-9950-414B-A670-05E7A24E381F}">
      <dgm:prSet/>
      <dgm:spPr/>
      <dgm:t>
        <a:bodyPr/>
        <a:lstStyle/>
        <a:p>
          <a:endParaRPr lang="en-US"/>
        </a:p>
      </dgm:t>
    </dgm:pt>
    <dgm:pt modelId="{7DEB54B1-F83B-4601-B9BA-CB1200B487D5}" type="pres">
      <dgm:prSet presAssocID="{1FD0E5DA-E9BE-4D6B-B4D3-BC434BB8D3E1}" presName="root" presStyleCnt="0">
        <dgm:presLayoutVars>
          <dgm:chMax/>
          <dgm:chPref/>
          <dgm:animLvl val="lvl"/>
        </dgm:presLayoutVars>
      </dgm:prSet>
      <dgm:spPr/>
    </dgm:pt>
    <dgm:pt modelId="{25831C6D-3766-4103-8282-6B0454B0F2EC}" type="pres">
      <dgm:prSet presAssocID="{1FD0E5DA-E9BE-4D6B-B4D3-BC434BB8D3E1}" presName="divider" presStyleLbl="node1" presStyleIdx="0" presStyleCnt="1"/>
      <dgm:spPr/>
    </dgm:pt>
    <dgm:pt modelId="{07695707-6CE9-413B-BF25-E79587C4C4E3}" type="pres">
      <dgm:prSet presAssocID="{1FD0E5DA-E9BE-4D6B-B4D3-BC434BB8D3E1}" presName="nodes" presStyleCnt="0">
        <dgm:presLayoutVars>
          <dgm:chMax/>
          <dgm:chPref/>
          <dgm:animLvl val="lvl"/>
        </dgm:presLayoutVars>
      </dgm:prSet>
      <dgm:spPr/>
    </dgm:pt>
    <dgm:pt modelId="{C3B08E7B-53E9-4325-9B40-F922888EB8E6}" type="pres">
      <dgm:prSet presAssocID="{B392FF39-2E2F-4AF4-A4E9-27BD66EC7221}" presName="composite" presStyleCnt="0"/>
      <dgm:spPr/>
    </dgm:pt>
    <dgm:pt modelId="{71C86F7E-0B9E-4E5E-8497-19E3E726ACAA}" type="pres">
      <dgm:prSet presAssocID="{B392FF39-2E2F-4AF4-A4E9-27BD66EC7221}" presName="L1TextContainer" presStyleLbl="revTx" presStyleIdx="0" presStyleCnt="3">
        <dgm:presLayoutVars>
          <dgm:chMax val="1"/>
          <dgm:chPref val="1"/>
          <dgm:bulletEnabled val="1"/>
        </dgm:presLayoutVars>
      </dgm:prSet>
      <dgm:spPr/>
    </dgm:pt>
    <dgm:pt modelId="{6C397109-7629-4EB8-AB6D-A2D1ACFB2BC4}" type="pres">
      <dgm:prSet presAssocID="{B392FF39-2E2F-4AF4-A4E9-27BD66EC7221}" presName="L2TextContainerWrapper" presStyleCnt="0">
        <dgm:presLayoutVars>
          <dgm:chMax val="0"/>
          <dgm:chPref val="0"/>
          <dgm:bulletEnabled val="1"/>
        </dgm:presLayoutVars>
      </dgm:prSet>
      <dgm:spPr/>
    </dgm:pt>
    <dgm:pt modelId="{8B3F31CA-68A2-46A6-9F00-BF92BEEFB31D}" type="pres">
      <dgm:prSet presAssocID="{B392FF39-2E2F-4AF4-A4E9-27BD66EC7221}" presName="L2TextContainer" presStyleLbl="bgAccFollowNode1" presStyleIdx="0" presStyleCnt="3"/>
      <dgm:spPr/>
    </dgm:pt>
    <dgm:pt modelId="{9E7D97F2-4E98-49BB-81B3-0C5BEEA7CB41}" type="pres">
      <dgm:prSet presAssocID="{B392FF39-2E2F-4AF4-A4E9-27BD66EC7221}" presName="FlexibleEmptyPlaceHolder" presStyleCnt="0"/>
      <dgm:spPr/>
    </dgm:pt>
    <dgm:pt modelId="{39B61D15-1CFE-4953-A249-5B84EB992504}" type="pres">
      <dgm:prSet presAssocID="{B392FF39-2E2F-4AF4-A4E9-27BD66EC7221}" presName="ConnectLine" presStyleLbl="alignNode1" presStyleIdx="0" presStyleCnt="3"/>
      <dgm:spPr>
        <a:solidFill>
          <a:schemeClr val="accent5">
            <a:hueOff val="0"/>
            <a:satOff val="0"/>
            <a:lumOff val="0"/>
            <a:alphaOff val="0"/>
          </a:schemeClr>
        </a:solidFill>
        <a:ln w="6350" cap="flat" cmpd="sng" algn="ctr">
          <a:solidFill>
            <a:schemeClr val="accent5">
              <a:hueOff val="0"/>
              <a:satOff val="0"/>
              <a:lumOff val="0"/>
              <a:alphaOff val="0"/>
            </a:schemeClr>
          </a:solidFill>
          <a:prstDash val="dash"/>
          <a:miter lim="800000"/>
        </a:ln>
        <a:effectLst/>
      </dgm:spPr>
    </dgm:pt>
    <dgm:pt modelId="{37EE47B5-678A-48E7-A7FA-0731A790A4E2}" type="pres">
      <dgm:prSet presAssocID="{B392FF39-2E2F-4AF4-A4E9-27BD66EC7221}" presName="ConnectorPoint" presStyleLbl="fgAcc1" presStyleIdx="0" presStyleCnt="3"/>
      <dgm:spPr>
        <a:solidFill>
          <a:schemeClr val="lt1">
            <a:alpha val="90000"/>
            <a:hueOff val="0"/>
            <a:satOff val="0"/>
            <a:lumOff val="0"/>
            <a:alphaOff val="0"/>
          </a:schemeClr>
        </a:solidFill>
        <a:ln w="12700" cap="flat" cmpd="sng" algn="ctr">
          <a:noFill/>
          <a:prstDash val="solid"/>
          <a:miter lim="800000"/>
        </a:ln>
        <a:effectLst/>
      </dgm:spPr>
    </dgm:pt>
    <dgm:pt modelId="{946A0806-D4B6-404B-9E37-4101307D852B}" type="pres">
      <dgm:prSet presAssocID="{B392FF39-2E2F-4AF4-A4E9-27BD66EC7221}" presName="EmptyPlaceHolder" presStyleCnt="0"/>
      <dgm:spPr/>
    </dgm:pt>
    <dgm:pt modelId="{9F86E59D-1C98-45FD-A067-4ECBAC2AFECE}" type="pres">
      <dgm:prSet presAssocID="{1216F06D-FAFB-4F65-984D-F9CCEF57985A}" presName="spaceBetweenRectangles" presStyleCnt="0"/>
      <dgm:spPr/>
    </dgm:pt>
    <dgm:pt modelId="{FBDDA35C-EA42-4431-BFF2-E832C3347740}" type="pres">
      <dgm:prSet presAssocID="{8F0B38EF-9D3A-4717-8B54-307C66376172}" presName="composite" presStyleCnt="0"/>
      <dgm:spPr/>
    </dgm:pt>
    <dgm:pt modelId="{9CC13017-3CF7-4577-90EC-91904811475D}" type="pres">
      <dgm:prSet presAssocID="{8F0B38EF-9D3A-4717-8B54-307C66376172}" presName="L1TextContainer" presStyleLbl="revTx" presStyleIdx="1" presStyleCnt="3">
        <dgm:presLayoutVars>
          <dgm:chMax val="1"/>
          <dgm:chPref val="1"/>
          <dgm:bulletEnabled val="1"/>
        </dgm:presLayoutVars>
      </dgm:prSet>
      <dgm:spPr/>
    </dgm:pt>
    <dgm:pt modelId="{AD7C9C08-192A-46FC-A833-3A94C416F89C}" type="pres">
      <dgm:prSet presAssocID="{8F0B38EF-9D3A-4717-8B54-307C66376172}" presName="L2TextContainerWrapper" presStyleCnt="0">
        <dgm:presLayoutVars>
          <dgm:chMax val="0"/>
          <dgm:chPref val="0"/>
          <dgm:bulletEnabled val="1"/>
        </dgm:presLayoutVars>
      </dgm:prSet>
      <dgm:spPr/>
    </dgm:pt>
    <dgm:pt modelId="{A73836A2-7969-4E70-88C1-5BF34C504139}" type="pres">
      <dgm:prSet presAssocID="{8F0B38EF-9D3A-4717-8B54-307C66376172}" presName="L2TextContainer" presStyleLbl="bgAccFollowNode1" presStyleIdx="1" presStyleCnt="3"/>
      <dgm:spPr/>
    </dgm:pt>
    <dgm:pt modelId="{89C42982-D4EF-49ED-B3A5-28C2CC6CE049}" type="pres">
      <dgm:prSet presAssocID="{8F0B38EF-9D3A-4717-8B54-307C66376172}" presName="FlexibleEmptyPlaceHolder" presStyleCnt="0"/>
      <dgm:spPr/>
    </dgm:pt>
    <dgm:pt modelId="{E814F7F9-13E6-4937-8D88-C06CEF9B53A8}" type="pres">
      <dgm:prSet presAssocID="{8F0B38EF-9D3A-4717-8B54-307C66376172}" presName="ConnectLine" presStyleLbl="alignNode1" presStyleIdx="1" presStyleCnt="3"/>
      <dgm:spPr>
        <a:solidFill>
          <a:schemeClr val="accent5">
            <a:hueOff val="-3379271"/>
            <a:satOff val="-8710"/>
            <a:lumOff val="-5883"/>
            <a:alphaOff val="0"/>
          </a:schemeClr>
        </a:solidFill>
        <a:ln w="6350" cap="flat" cmpd="sng" algn="ctr">
          <a:solidFill>
            <a:schemeClr val="accent5">
              <a:hueOff val="-3379271"/>
              <a:satOff val="-8710"/>
              <a:lumOff val="-5883"/>
              <a:alphaOff val="0"/>
            </a:schemeClr>
          </a:solidFill>
          <a:prstDash val="dash"/>
          <a:miter lim="800000"/>
        </a:ln>
        <a:effectLst/>
      </dgm:spPr>
    </dgm:pt>
    <dgm:pt modelId="{36CE3B65-281E-4983-8F03-E0AD2EAA0E57}" type="pres">
      <dgm:prSet presAssocID="{8F0B38EF-9D3A-4717-8B54-307C66376172}" presName="ConnectorPoint" presStyleLbl="fgAcc1" presStyleIdx="1" presStyleCnt="3"/>
      <dgm:spPr>
        <a:solidFill>
          <a:schemeClr val="lt1">
            <a:alpha val="90000"/>
            <a:hueOff val="0"/>
            <a:satOff val="0"/>
            <a:lumOff val="0"/>
            <a:alphaOff val="0"/>
          </a:schemeClr>
        </a:solidFill>
        <a:ln w="12700" cap="flat" cmpd="sng" algn="ctr">
          <a:noFill/>
          <a:prstDash val="solid"/>
          <a:miter lim="800000"/>
        </a:ln>
        <a:effectLst/>
      </dgm:spPr>
    </dgm:pt>
    <dgm:pt modelId="{23CC53EF-8C83-4F8B-90B5-390FF59F7CF8}" type="pres">
      <dgm:prSet presAssocID="{8F0B38EF-9D3A-4717-8B54-307C66376172}" presName="EmptyPlaceHolder" presStyleCnt="0"/>
      <dgm:spPr/>
    </dgm:pt>
    <dgm:pt modelId="{713CF80C-6109-4BC0-A83A-C736B4C57957}" type="pres">
      <dgm:prSet presAssocID="{97EB089E-C3B3-4569-BD77-4230AB9755EC}" presName="spaceBetweenRectangles" presStyleCnt="0"/>
      <dgm:spPr/>
    </dgm:pt>
    <dgm:pt modelId="{1C569682-362F-4023-BA93-FCAE82AE67B8}" type="pres">
      <dgm:prSet presAssocID="{2FD81C1B-44E7-41B8-AB45-1C0E671E04CF}" presName="composite" presStyleCnt="0"/>
      <dgm:spPr/>
    </dgm:pt>
    <dgm:pt modelId="{C82ADCAD-478B-41A0-8E22-300FE3C43537}" type="pres">
      <dgm:prSet presAssocID="{2FD81C1B-44E7-41B8-AB45-1C0E671E04CF}" presName="L1TextContainer" presStyleLbl="revTx" presStyleIdx="2" presStyleCnt="3">
        <dgm:presLayoutVars>
          <dgm:chMax val="1"/>
          <dgm:chPref val="1"/>
          <dgm:bulletEnabled val="1"/>
        </dgm:presLayoutVars>
      </dgm:prSet>
      <dgm:spPr/>
    </dgm:pt>
    <dgm:pt modelId="{A85DD9B3-0012-4A9C-B8E5-7BEDB9F25F34}" type="pres">
      <dgm:prSet presAssocID="{2FD81C1B-44E7-41B8-AB45-1C0E671E04CF}" presName="L2TextContainerWrapper" presStyleCnt="0">
        <dgm:presLayoutVars>
          <dgm:chMax val="0"/>
          <dgm:chPref val="0"/>
          <dgm:bulletEnabled val="1"/>
        </dgm:presLayoutVars>
      </dgm:prSet>
      <dgm:spPr/>
    </dgm:pt>
    <dgm:pt modelId="{DC772391-180E-45AE-B8E1-79715CB1F914}" type="pres">
      <dgm:prSet presAssocID="{2FD81C1B-44E7-41B8-AB45-1C0E671E04CF}" presName="L2TextContainer" presStyleLbl="bgAccFollowNode1" presStyleIdx="2" presStyleCnt="3"/>
      <dgm:spPr/>
    </dgm:pt>
    <dgm:pt modelId="{21E3A9CE-2E2D-4C75-8B65-4A7ECB87EF1D}" type="pres">
      <dgm:prSet presAssocID="{2FD81C1B-44E7-41B8-AB45-1C0E671E04CF}" presName="FlexibleEmptyPlaceHolder" presStyleCnt="0"/>
      <dgm:spPr/>
    </dgm:pt>
    <dgm:pt modelId="{195DF42F-ADFD-4703-9182-5B9D461F731D}" type="pres">
      <dgm:prSet presAssocID="{2FD81C1B-44E7-41B8-AB45-1C0E671E04CF}" presName="ConnectLine" presStyleLbl="alignNode1" presStyleIdx="2" presStyleCnt="3"/>
      <dgm:spPr>
        <a:solidFill>
          <a:schemeClr val="accent5">
            <a:hueOff val="-6758543"/>
            <a:satOff val="-17419"/>
            <a:lumOff val="-11765"/>
            <a:alphaOff val="0"/>
          </a:schemeClr>
        </a:solidFill>
        <a:ln w="6350" cap="flat" cmpd="sng" algn="ctr">
          <a:solidFill>
            <a:schemeClr val="accent5">
              <a:hueOff val="-6758543"/>
              <a:satOff val="-17419"/>
              <a:lumOff val="-11765"/>
              <a:alphaOff val="0"/>
            </a:schemeClr>
          </a:solidFill>
          <a:prstDash val="dash"/>
          <a:miter lim="800000"/>
        </a:ln>
        <a:effectLst/>
      </dgm:spPr>
    </dgm:pt>
    <dgm:pt modelId="{C21EC6B0-05DB-4E87-A683-3B709549EAA4}" type="pres">
      <dgm:prSet presAssocID="{2FD81C1B-44E7-41B8-AB45-1C0E671E04CF}" presName="ConnectorPoint" presStyleLbl="fgAcc1" presStyleIdx="2" presStyleCnt="3"/>
      <dgm:spPr>
        <a:solidFill>
          <a:schemeClr val="lt1">
            <a:alpha val="90000"/>
            <a:hueOff val="0"/>
            <a:satOff val="0"/>
            <a:lumOff val="0"/>
            <a:alphaOff val="0"/>
          </a:schemeClr>
        </a:solidFill>
        <a:ln w="12700" cap="flat" cmpd="sng" algn="ctr">
          <a:noFill/>
          <a:prstDash val="solid"/>
          <a:miter lim="800000"/>
        </a:ln>
        <a:effectLst/>
      </dgm:spPr>
    </dgm:pt>
    <dgm:pt modelId="{25A44754-0DFF-4EF8-9AE7-8BB09FD6521B}" type="pres">
      <dgm:prSet presAssocID="{2FD81C1B-44E7-41B8-AB45-1C0E671E04CF}" presName="EmptyPlaceHolder" presStyleCnt="0"/>
      <dgm:spPr/>
    </dgm:pt>
  </dgm:ptLst>
  <dgm:cxnLst>
    <dgm:cxn modelId="{1A1C9208-3F4B-4E81-9BE6-5E8CAC851648}" srcId="{B392FF39-2E2F-4AF4-A4E9-27BD66EC7221}" destId="{7E39F552-9D48-4755-86BB-551C8155D0B8}" srcOrd="1" destOrd="0" parTransId="{DAA4758B-08E7-4067-9537-87F63E3B28BF}" sibTransId="{FB0758EE-467F-49CB-8013-17BDF76459D2}"/>
    <dgm:cxn modelId="{8C44CC18-C7DD-4BB4-865B-CF785FB9D05B}" type="presOf" srcId="{820F35AA-BDAF-44AE-93BF-85E894F4E766}" destId="{A73836A2-7969-4E70-88C1-5BF34C504139}" srcOrd="0" destOrd="0" presId="urn:microsoft.com/office/officeart/2017/3/layout/HorizontalPathTimeline"/>
    <dgm:cxn modelId="{1B54612C-86AB-4B8D-BE8F-B6BFA517A517}" srcId="{8F0B38EF-9D3A-4717-8B54-307C66376172}" destId="{C0D92431-E005-4197-A7FD-1F42CA1C2AE4}" srcOrd="2" destOrd="0" parTransId="{FB9B3E77-9F5D-488A-9DEC-2FE3E6A9FE40}" sibTransId="{8B1741D1-577E-480A-A6A1-C74D4E80ED99}"/>
    <dgm:cxn modelId="{4EC66B30-9D71-49B7-A571-26243E1331DA}" type="presOf" srcId="{390A642A-EFBC-4E6F-AE49-0ECCA79674D2}" destId="{8B3F31CA-68A2-46A6-9F00-BF92BEEFB31D}" srcOrd="0" destOrd="3" presId="urn:microsoft.com/office/officeart/2017/3/layout/HorizontalPathTimeline"/>
    <dgm:cxn modelId="{40EF0F33-66FD-4F06-BA73-C88C1ED529D0}" type="presOf" srcId="{5E89B8C7-F360-4980-A3A2-54383B1194C4}" destId="{A73836A2-7969-4E70-88C1-5BF34C504139}" srcOrd="0" destOrd="1" presId="urn:microsoft.com/office/officeart/2017/3/layout/HorizontalPathTimeline"/>
    <dgm:cxn modelId="{011E243F-4231-473E-B226-30B23C126D8E}" type="presOf" srcId="{B392FF39-2E2F-4AF4-A4E9-27BD66EC7221}" destId="{71C86F7E-0B9E-4E5E-8497-19E3E726ACAA}" srcOrd="0" destOrd="0" presId="urn:microsoft.com/office/officeart/2017/3/layout/HorizontalPathTimeline"/>
    <dgm:cxn modelId="{1385704D-E5EF-4BB1-ACC7-FF0128681552}" type="presOf" srcId="{EEC716EA-869E-4E6E-AEAC-A9EE381E1506}" destId="{8B3F31CA-68A2-46A6-9F00-BF92BEEFB31D}" srcOrd="0" destOrd="0" presId="urn:microsoft.com/office/officeart/2017/3/layout/HorizontalPathTimeline"/>
    <dgm:cxn modelId="{C8230182-C1C7-449A-B4D2-7BF5CE57ACC9}" type="presOf" srcId="{D064D50D-5B83-4C21-A44F-CFC3D1C5B26A}" destId="{8B3F31CA-68A2-46A6-9F00-BF92BEEFB31D}" srcOrd="0" destOrd="2" presId="urn:microsoft.com/office/officeart/2017/3/layout/HorizontalPathTimeline"/>
    <dgm:cxn modelId="{7951C48E-B6A0-425B-B88B-24D3DF4E0885}" srcId="{1FD0E5DA-E9BE-4D6B-B4D3-BC434BB8D3E1}" destId="{8F0B38EF-9D3A-4717-8B54-307C66376172}" srcOrd="1" destOrd="0" parTransId="{1F42F268-B5DE-454A-A26B-E8C6CE604D12}" sibTransId="{97EB089E-C3B3-4569-BD77-4230AB9755EC}"/>
    <dgm:cxn modelId="{561B7790-9950-414B-A670-05E7A24E381F}" srcId="{2FD81C1B-44E7-41B8-AB45-1C0E671E04CF}" destId="{523A7C10-F4F8-4646-BA15-6AE897262731}" srcOrd="0" destOrd="0" parTransId="{5227588B-A9F5-4E6D-83FD-32CAB354E71B}" sibTransId="{A439823E-DE4E-4014-8553-A0D8CFA29695}"/>
    <dgm:cxn modelId="{D4F07693-84EC-46CE-ACBD-26A4C7FE8EEE}" srcId="{8F0B38EF-9D3A-4717-8B54-307C66376172}" destId="{5E89B8C7-F360-4980-A3A2-54383B1194C4}" srcOrd="1" destOrd="0" parTransId="{2D535CF5-0E42-4144-97A6-2F1D99105664}" sibTransId="{6B11E672-B3EE-4A48-A42A-55C415361DF4}"/>
    <dgm:cxn modelId="{0D4BC898-DDDF-4441-B4EF-E9AADF652B0F}" type="presOf" srcId="{8F0B38EF-9D3A-4717-8B54-307C66376172}" destId="{9CC13017-3CF7-4577-90EC-91904811475D}" srcOrd="0" destOrd="0" presId="urn:microsoft.com/office/officeart/2017/3/layout/HorizontalPathTimeline"/>
    <dgm:cxn modelId="{1B2FE5C1-BB9B-4F74-8A75-F7625B8CC6F2}" type="presOf" srcId="{7E39F552-9D48-4755-86BB-551C8155D0B8}" destId="{8B3F31CA-68A2-46A6-9F00-BF92BEEFB31D}" srcOrd="0" destOrd="1" presId="urn:microsoft.com/office/officeart/2017/3/layout/HorizontalPathTimeline"/>
    <dgm:cxn modelId="{9BBC3AC3-93E2-4C83-81C0-87377AC8DCBB}" srcId="{1FD0E5DA-E9BE-4D6B-B4D3-BC434BB8D3E1}" destId="{2FD81C1B-44E7-41B8-AB45-1C0E671E04CF}" srcOrd="2" destOrd="0" parTransId="{818AF903-2ADB-4B06-9F79-90FCFE06A346}" sibTransId="{ABA725CC-E5B5-4FED-8A73-25610EED3E21}"/>
    <dgm:cxn modelId="{5EF95CCB-0DE1-4830-B17D-8D37C29D1BEC}" srcId="{B392FF39-2E2F-4AF4-A4E9-27BD66EC7221}" destId="{EEC716EA-869E-4E6E-AEAC-A9EE381E1506}" srcOrd="0" destOrd="0" parTransId="{85E708F7-F651-4C65-B1F6-80157152F1A2}" sibTransId="{9C49B1AE-275E-4FE0-85E4-E1E0C6901873}"/>
    <dgm:cxn modelId="{EF233ED3-F8AB-4A78-B2AE-63F6164D8684}" type="presOf" srcId="{1FD0E5DA-E9BE-4D6B-B4D3-BC434BB8D3E1}" destId="{7DEB54B1-F83B-4601-B9BA-CB1200B487D5}" srcOrd="0" destOrd="0" presId="urn:microsoft.com/office/officeart/2017/3/layout/HorizontalPathTimeline"/>
    <dgm:cxn modelId="{66CE7FDB-A6D9-42D1-8B82-D0274B982AC2}" srcId="{B392FF39-2E2F-4AF4-A4E9-27BD66EC7221}" destId="{390A642A-EFBC-4E6F-AE49-0ECCA79674D2}" srcOrd="3" destOrd="0" parTransId="{E218D194-6C5E-4391-B1D7-B93A5537E5D9}" sibTransId="{347DFD9F-098F-4C4B-8BCF-C4D126DADA55}"/>
    <dgm:cxn modelId="{DBFABEDD-A7F8-4F95-B5F3-517A2A38BBA5}" type="presOf" srcId="{2FD81C1B-44E7-41B8-AB45-1C0E671E04CF}" destId="{C82ADCAD-478B-41A0-8E22-300FE3C43537}" srcOrd="0" destOrd="0" presId="urn:microsoft.com/office/officeart/2017/3/layout/HorizontalPathTimeline"/>
    <dgm:cxn modelId="{AAFCE5DE-0B5C-4B90-A56E-8094E386414E}" srcId="{1FD0E5DA-E9BE-4D6B-B4D3-BC434BB8D3E1}" destId="{B392FF39-2E2F-4AF4-A4E9-27BD66EC7221}" srcOrd="0" destOrd="0" parTransId="{076075F5-CCE9-47D7-933E-AB647D1C0989}" sibTransId="{1216F06D-FAFB-4F65-984D-F9CCEF57985A}"/>
    <dgm:cxn modelId="{0F2E6AE0-CB84-4834-A3A7-564096442EF1}" srcId="{B392FF39-2E2F-4AF4-A4E9-27BD66EC7221}" destId="{D064D50D-5B83-4C21-A44F-CFC3D1C5B26A}" srcOrd="2" destOrd="0" parTransId="{A490773F-E3ED-427A-AFCE-93D8E1FBCE2A}" sibTransId="{11BC3547-4C70-44E4-9AC1-6BDD1734B61E}"/>
    <dgm:cxn modelId="{248177E1-2AF8-4D27-B839-4654DA288CC7}" type="presOf" srcId="{523A7C10-F4F8-4646-BA15-6AE897262731}" destId="{DC772391-180E-45AE-B8E1-79715CB1F914}" srcOrd="0" destOrd="0" presId="urn:microsoft.com/office/officeart/2017/3/layout/HorizontalPathTimeline"/>
    <dgm:cxn modelId="{C9F494F1-6F4F-49FB-B327-5149BD7C2DDB}" type="presOf" srcId="{C0D92431-E005-4197-A7FD-1F42CA1C2AE4}" destId="{A73836A2-7969-4E70-88C1-5BF34C504139}" srcOrd="0" destOrd="2" presId="urn:microsoft.com/office/officeart/2017/3/layout/HorizontalPathTimeline"/>
    <dgm:cxn modelId="{503840FD-EEAD-48C0-9F87-85131B02F8C0}" srcId="{8F0B38EF-9D3A-4717-8B54-307C66376172}" destId="{820F35AA-BDAF-44AE-93BF-85E894F4E766}" srcOrd="0" destOrd="0" parTransId="{3449189E-0FD0-414C-A1DC-2BEE2720A6E1}" sibTransId="{9BD33CE2-68A0-4A13-9765-C6D7F9431AB7}"/>
    <dgm:cxn modelId="{125CC162-C337-4663-B98A-F3BF4B8F45E8}" type="presParOf" srcId="{7DEB54B1-F83B-4601-B9BA-CB1200B487D5}" destId="{25831C6D-3766-4103-8282-6B0454B0F2EC}" srcOrd="0" destOrd="0" presId="urn:microsoft.com/office/officeart/2017/3/layout/HorizontalPathTimeline"/>
    <dgm:cxn modelId="{F79B8B87-9170-4326-ADC2-F393EF0B1EC4}" type="presParOf" srcId="{7DEB54B1-F83B-4601-B9BA-CB1200B487D5}" destId="{07695707-6CE9-413B-BF25-E79587C4C4E3}" srcOrd="1" destOrd="0" presId="urn:microsoft.com/office/officeart/2017/3/layout/HorizontalPathTimeline"/>
    <dgm:cxn modelId="{55EABD2E-DA8B-4332-9A31-14F5D244F1F5}" type="presParOf" srcId="{07695707-6CE9-413B-BF25-E79587C4C4E3}" destId="{C3B08E7B-53E9-4325-9B40-F922888EB8E6}" srcOrd="0" destOrd="0" presId="urn:microsoft.com/office/officeart/2017/3/layout/HorizontalPathTimeline"/>
    <dgm:cxn modelId="{E0243FCF-942B-444F-A1B3-A01CE23DED46}" type="presParOf" srcId="{C3B08E7B-53E9-4325-9B40-F922888EB8E6}" destId="{71C86F7E-0B9E-4E5E-8497-19E3E726ACAA}" srcOrd="0" destOrd="0" presId="urn:microsoft.com/office/officeart/2017/3/layout/HorizontalPathTimeline"/>
    <dgm:cxn modelId="{DAC5F3D7-22A6-446A-9995-843875048E8B}" type="presParOf" srcId="{C3B08E7B-53E9-4325-9B40-F922888EB8E6}" destId="{6C397109-7629-4EB8-AB6D-A2D1ACFB2BC4}" srcOrd="1" destOrd="0" presId="urn:microsoft.com/office/officeart/2017/3/layout/HorizontalPathTimeline"/>
    <dgm:cxn modelId="{7D432BE5-79BD-4719-9DAC-B8CDB714AA59}" type="presParOf" srcId="{6C397109-7629-4EB8-AB6D-A2D1ACFB2BC4}" destId="{8B3F31CA-68A2-46A6-9F00-BF92BEEFB31D}" srcOrd="0" destOrd="0" presId="urn:microsoft.com/office/officeart/2017/3/layout/HorizontalPathTimeline"/>
    <dgm:cxn modelId="{84B83128-90C9-45B1-9777-BCCF1B9B0D64}" type="presParOf" srcId="{6C397109-7629-4EB8-AB6D-A2D1ACFB2BC4}" destId="{9E7D97F2-4E98-49BB-81B3-0C5BEEA7CB41}" srcOrd="1" destOrd="0" presId="urn:microsoft.com/office/officeart/2017/3/layout/HorizontalPathTimeline"/>
    <dgm:cxn modelId="{8CF52ADA-943B-4F07-B4A0-CDDA659317F6}" type="presParOf" srcId="{C3B08E7B-53E9-4325-9B40-F922888EB8E6}" destId="{39B61D15-1CFE-4953-A249-5B84EB992504}" srcOrd="2" destOrd="0" presId="urn:microsoft.com/office/officeart/2017/3/layout/HorizontalPathTimeline"/>
    <dgm:cxn modelId="{F41F735F-D203-402E-9A4F-785C405D78A9}" type="presParOf" srcId="{C3B08E7B-53E9-4325-9B40-F922888EB8E6}" destId="{37EE47B5-678A-48E7-A7FA-0731A790A4E2}" srcOrd="3" destOrd="0" presId="urn:microsoft.com/office/officeart/2017/3/layout/HorizontalPathTimeline"/>
    <dgm:cxn modelId="{E1C91BAB-E31D-4AC8-A46F-EDE2D884A855}" type="presParOf" srcId="{C3B08E7B-53E9-4325-9B40-F922888EB8E6}" destId="{946A0806-D4B6-404B-9E37-4101307D852B}" srcOrd="4" destOrd="0" presId="urn:microsoft.com/office/officeart/2017/3/layout/HorizontalPathTimeline"/>
    <dgm:cxn modelId="{EF28A192-A1FD-43E1-B405-7B24C44C0D6C}" type="presParOf" srcId="{07695707-6CE9-413B-BF25-E79587C4C4E3}" destId="{9F86E59D-1C98-45FD-A067-4ECBAC2AFECE}" srcOrd="1" destOrd="0" presId="urn:microsoft.com/office/officeart/2017/3/layout/HorizontalPathTimeline"/>
    <dgm:cxn modelId="{859075E4-AEF8-404F-B777-F92B6C9C6D3C}" type="presParOf" srcId="{07695707-6CE9-413B-BF25-E79587C4C4E3}" destId="{FBDDA35C-EA42-4431-BFF2-E832C3347740}" srcOrd="2" destOrd="0" presId="urn:microsoft.com/office/officeart/2017/3/layout/HorizontalPathTimeline"/>
    <dgm:cxn modelId="{EE5CED55-D5B5-45F2-9894-BF4CD27FC3D7}" type="presParOf" srcId="{FBDDA35C-EA42-4431-BFF2-E832C3347740}" destId="{9CC13017-3CF7-4577-90EC-91904811475D}" srcOrd="0" destOrd="0" presId="urn:microsoft.com/office/officeart/2017/3/layout/HorizontalPathTimeline"/>
    <dgm:cxn modelId="{5FCE933B-8703-49C1-AE37-E8BBD5E6A389}" type="presParOf" srcId="{FBDDA35C-EA42-4431-BFF2-E832C3347740}" destId="{AD7C9C08-192A-46FC-A833-3A94C416F89C}" srcOrd="1" destOrd="0" presId="urn:microsoft.com/office/officeart/2017/3/layout/HorizontalPathTimeline"/>
    <dgm:cxn modelId="{DD70D0BC-1406-47B7-844C-D81E1C6FEBC8}" type="presParOf" srcId="{AD7C9C08-192A-46FC-A833-3A94C416F89C}" destId="{A73836A2-7969-4E70-88C1-5BF34C504139}" srcOrd="0" destOrd="0" presId="urn:microsoft.com/office/officeart/2017/3/layout/HorizontalPathTimeline"/>
    <dgm:cxn modelId="{8D72E4B4-D444-46C3-8EFD-71C894FFA8D7}" type="presParOf" srcId="{AD7C9C08-192A-46FC-A833-3A94C416F89C}" destId="{89C42982-D4EF-49ED-B3A5-28C2CC6CE049}" srcOrd="1" destOrd="0" presId="urn:microsoft.com/office/officeart/2017/3/layout/HorizontalPathTimeline"/>
    <dgm:cxn modelId="{C248921D-244A-481F-ACED-E4C25C58467F}" type="presParOf" srcId="{FBDDA35C-EA42-4431-BFF2-E832C3347740}" destId="{E814F7F9-13E6-4937-8D88-C06CEF9B53A8}" srcOrd="2" destOrd="0" presId="urn:microsoft.com/office/officeart/2017/3/layout/HorizontalPathTimeline"/>
    <dgm:cxn modelId="{AC8E2019-2FD2-4EC1-A6DA-0F0207C371F4}" type="presParOf" srcId="{FBDDA35C-EA42-4431-BFF2-E832C3347740}" destId="{36CE3B65-281E-4983-8F03-E0AD2EAA0E57}" srcOrd="3" destOrd="0" presId="urn:microsoft.com/office/officeart/2017/3/layout/HorizontalPathTimeline"/>
    <dgm:cxn modelId="{C7A62D19-84FF-4384-92C5-00B9E2AABA7C}" type="presParOf" srcId="{FBDDA35C-EA42-4431-BFF2-E832C3347740}" destId="{23CC53EF-8C83-4F8B-90B5-390FF59F7CF8}" srcOrd="4" destOrd="0" presId="urn:microsoft.com/office/officeart/2017/3/layout/HorizontalPathTimeline"/>
    <dgm:cxn modelId="{D84ACDA8-530D-473A-87D1-8AACDCB2E548}" type="presParOf" srcId="{07695707-6CE9-413B-BF25-E79587C4C4E3}" destId="{713CF80C-6109-4BC0-A83A-C736B4C57957}" srcOrd="3" destOrd="0" presId="urn:microsoft.com/office/officeart/2017/3/layout/HorizontalPathTimeline"/>
    <dgm:cxn modelId="{45173BDC-DAA2-4A7B-9BDC-FB25A33190E5}" type="presParOf" srcId="{07695707-6CE9-413B-BF25-E79587C4C4E3}" destId="{1C569682-362F-4023-BA93-FCAE82AE67B8}" srcOrd="4" destOrd="0" presId="urn:microsoft.com/office/officeart/2017/3/layout/HorizontalPathTimeline"/>
    <dgm:cxn modelId="{10E1B008-94FB-4D25-A0EA-4627D8F44E11}" type="presParOf" srcId="{1C569682-362F-4023-BA93-FCAE82AE67B8}" destId="{C82ADCAD-478B-41A0-8E22-300FE3C43537}" srcOrd="0" destOrd="0" presId="urn:microsoft.com/office/officeart/2017/3/layout/HorizontalPathTimeline"/>
    <dgm:cxn modelId="{ABEBB320-FE05-402C-B7D4-6C9C140598D2}" type="presParOf" srcId="{1C569682-362F-4023-BA93-FCAE82AE67B8}" destId="{A85DD9B3-0012-4A9C-B8E5-7BEDB9F25F34}" srcOrd="1" destOrd="0" presId="urn:microsoft.com/office/officeart/2017/3/layout/HorizontalPathTimeline"/>
    <dgm:cxn modelId="{9BB37F3D-4D16-45CA-8B87-BE15B5C6F514}" type="presParOf" srcId="{A85DD9B3-0012-4A9C-B8E5-7BEDB9F25F34}" destId="{DC772391-180E-45AE-B8E1-79715CB1F914}" srcOrd="0" destOrd="0" presId="urn:microsoft.com/office/officeart/2017/3/layout/HorizontalPathTimeline"/>
    <dgm:cxn modelId="{CB4C5313-8A62-4348-9A83-9C041C7BE653}" type="presParOf" srcId="{A85DD9B3-0012-4A9C-B8E5-7BEDB9F25F34}" destId="{21E3A9CE-2E2D-4C75-8B65-4A7ECB87EF1D}" srcOrd="1" destOrd="0" presId="urn:microsoft.com/office/officeart/2017/3/layout/HorizontalPathTimeline"/>
    <dgm:cxn modelId="{1749F5AA-5BB4-4BDA-A2C8-276A2977CB7B}" type="presParOf" srcId="{1C569682-362F-4023-BA93-FCAE82AE67B8}" destId="{195DF42F-ADFD-4703-9182-5B9D461F731D}" srcOrd="2" destOrd="0" presId="urn:microsoft.com/office/officeart/2017/3/layout/HorizontalPathTimeline"/>
    <dgm:cxn modelId="{ACF1726E-4762-4F27-A5A3-CC1F198A3D0C}" type="presParOf" srcId="{1C569682-362F-4023-BA93-FCAE82AE67B8}" destId="{C21EC6B0-05DB-4E87-A683-3B709549EAA4}" srcOrd="3" destOrd="0" presId="urn:microsoft.com/office/officeart/2017/3/layout/HorizontalPathTimeline"/>
    <dgm:cxn modelId="{5A41C3AD-5B2A-4F2C-8974-4D64300090E8}" type="presParOf" srcId="{1C569682-362F-4023-BA93-FCAE82AE67B8}" destId="{25A44754-0DFF-4EF8-9AE7-8BB09FD6521B}"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FF4940-FDD9-4EA7-8E10-6F6D75CA92A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509369D-9125-444B-A97C-D120E792001E}">
      <dgm:prSet/>
      <dgm:spPr/>
      <dgm:t>
        <a:bodyPr/>
        <a:lstStyle/>
        <a:p>
          <a:r>
            <a:rPr lang="en-US" dirty="0"/>
            <a:t>A</a:t>
          </a:r>
          <a:r>
            <a:rPr lang="el-GR" dirty="0" err="1"/>
            <a:t>υξημένα</a:t>
          </a:r>
          <a:r>
            <a:rPr lang="el-GR" dirty="0"/>
            <a:t> μακροπρόθεσμα μέτρα ενεργειακής απόδοσης, συμπεριλαμβανομένης της αύξησης από 9% σε 13% του δεσμευτικού στόχου ενεργειακής απόδοσης στο πλαίσιο του σχεδίου «</a:t>
          </a:r>
          <a:r>
            <a:rPr lang="en-GB" dirty="0"/>
            <a:t>Fit for</a:t>
          </a:r>
          <a:r>
            <a:rPr lang="el-GR" dirty="0"/>
            <a:t> 55»</a:t>
          </a:r>
          <a:endParaRPr lang="en-US" dirty="0"/>
        </a:p>
      </dgm:t>
    </dgm:pt>
    <dgm:pt modelId="{CEFA3E6F-5DD6-4B0A-B4C6-092BAEEBC741}" type="parTrans" cxnId="{72F32786-261C-44C0-B691-A7CE262D1770}">
      <dgm:prSet/>
      <dgm:spPr/>
      <dgm:t>
        <a:bodyPr/>
        <a:lstStyle/>
        <a:p>
          <a:endParaRPr lang="en-US"/>
        </a:p>
      </dgm:t>
    </dgm:pt>
    <dgm:pt modelId="{11671291-3748-4BCE-A524-D2D1A529BCA4}" type="sibTrans" cxnId="{72F32786-261C-44C0-B691-A7CE262D1770}">
      <dgm:prSet/>
      <dgm:spPr/>
      <dgm:t>
        <a:bodyPr/>
        <a:lstStyle/>
        <a:p>
          <a:endParaRPr lang="en-US"/>
        </a:p>
      </dgm:t>
    </dgm:pt>
    <dgm:pt modelId="{4661EBA1-BE8E-4159-B257-D062094E5124}">
      <dgm:prSet/>
      <dgm:spPr/>
      <dgm:t>
        <a:bodyPr/>
        <a:lstStyle/>
        <a:p>
          <a:r>
            <a:rPr lang="en-US" dirty="0"/>
            <a:t>A</a:t>
          </a:r>
          <a:r>
            <a:rPr lang="el-GR" dirty="0" err="1"/>
            <a:t>λλαγές</a:t>
          </a:r>
          <a:r>
            <a:rPr lang="el-GR" dirty="0"/>
            <a:t> συμπεριφοράς που θα μπορούσαν να μειώσουν τη ζήτηση φυσικού αερίου και πετρελαίου κατά 5%</a:t>
          </a:r>
          <a:endParaRPr lang="en-US" dirty="0"/>
        </a:p>
      </dgm:t>
    </dgm:pt>
    <dgm:pt modelId="{1D251088-0499-4669-A322-AED83B821F4C}" type="parTrans" cxnId="{A66CF97E-669B-440C-9E3E-0E55D5269E19}">
      <dgm:prSet/>
      <dgm:spPr/>
      <dgm:t>
        <a:bodyPr/>
        <a:lstStyle/>
        <a:p>
          <a:endParaRPr lang="en-US"/>
        </a:p>
      </dgm:t>
    </dgm:pt>
    <dgm:pt modelId="{38C34FD4-A8CE-44F8-8A27-D8DC34A6A0F9}" type="sibTrans" cxnId="{A66CF97E-669B-440C-9E3E-0E55D5269E19}">
      <dgm:prSet/>
      <dgm:spPr/>
      <dgm:t>
        <a:bodyPr/>
        <a:lstStyle/>
        <a:p>
          <a:endParaRPr lang="en-US"/>
        </a:p>
      </dgm:t>
    </dgm:pt>
    <dgm:pt modelId="{798CC072-6DF6-402E-B2AE-85575969D9AB}">
      <dgm:prSet/>
      <dgm:spPr/>
      <dgm:t>
        <a:bodyPr/>
        <a:lstStyle/>
        <a:p>
          <a:r>
            <a:rPr lang="el-GR"/>
            <a:t>Φυσικό αέριο</a:t>
          </a:r>
          <a:r>
            <a:rPr lang="en-US"/>
            <a:t>, LNG </a:t>
          </a:r>
          <a:r>
            <a:rPr lang="el-GR"/>
            <a:t>και υδρογόνο</a:t>
          </a:r>
          <a:r>
            <a:rPr lang="en-US"/>
            <a:t>: </a:t>
          </a:r>
          <a:r>
            <a:rPr lang="el-GR"/>
            <a:t>Ενεργειακή Πλατφόρμα της ΕΕ (</a:t>
          </a:r>
          <a:r>
            <a:rPr lang="en-GB"/>
            <a:t>EU Energy Platform</a:t>
          </a:r>
          <a:r>
            <a:rPr lang="el-GR"/>
            <a:t>) </a:t>
          </a:r>
          <a:endParaRPr lang="en-US"/>
        </a:p>
      </dgm:t>
    </dgm:pt>
    <dgm:pt modelId="{5B5FF4A7-8EEC-48AD-8801-266A80B5965C}" type="parTrans" cxnId="{217DD4D7-8DBC-4F12-A4E7-B982D0B84C2B}">
      <dgm:prSet/>
      <dgm:spPr/>
      <dgm:t>
        <a:bodyPr/>
        <a:lstStyle/>
        <a:p>
          <a:endParaRPr lang="en-US"/>
        </a:p>
      </dgm:t>
    </dgm:pt>
    <dgm:pt modelId="{4D3E9547-5B4A-4200-BB7E-C7841828638F}" type="sibTrans" cxnId="{217DD4D7-8DBC-4F12-A4E7-B982D0B84C2B}">
      <dgm:prSet/>
      <dgm:spPr/>
      <dgm:t>
        <a:bodyPr/>
        <a:lstStyle/>
        <a:p>
          <a:endParaRPr lang="en-US"/>
        </a:p>
      </dgm:t>
    </dgm:pt>
    <dgm:pt modelId="{955D1493-4EC7-48B4-955B-81B32AB6D224}">
      <dgm:prSet/>
      <dgm:spPr/>
      <dgm:t>
        <a:bodyPr/>
        <a:lstStyle/>
        <a:p>
          <a:r>
            <a:rPr lang="el-GR" dirty="0"/>
            <a:t>Μεγαλύτερη διείσδυση των ανανεώσιμων πηγών ενέργειας στο ενεργειακό μείγμα από 40% σε 45%</a:t>
          </a:r>
        </a:p>
        <a:p>
          <a:r>
            <a:rPr lang="el-GR" dirty="0"/>
            <a:t> </a:t>
          </a:r>
          <a:r>
            <a:rPr lang="en-GB" i="1" dirty="0">
              <a:solidFill>
                <a:srgbClr val="FF0000"/>
              </a:solidFill>
            </a:rPr>
            <a:t>Solar Rooftop Initiative</a:t>
          </a:r>
          <a:endParaRPr lang="en-US" i="1" dirty="0">
            <a:solidFill>
              <a:srgbClr val="FF0000"/>
            </a:solidFill>
          </a:endParaRPr>
        </a:p>
      </dgm:t>
    </dgm:pt>
    <dgm:pt modelId="{145C6BEB-30F7-4254-9CB8-78C55ED67ED1}" type="parTrans" cxnId="{740EBA70-B58E-429E-B63C-6BD1EDDB3BBF}">
      <dgm:prSet/>
      <dgm:spPr/>
      <dgm:t>
        <a:bodyPr/>
        <a:lstStyle/>
        <a:p>
          <a:endParaRPr lang="en-US"/>
        </a:p>
      </dgm:t>
    </dgm:pt>
    <dgm:pt modelId="{4A87AE3A-C64C-4852-8094-BEE2CE339DBA}" type="sibTrans" cxnId="{740EBA70-B58E-429E-B63C-6BD1EDDB3BBF}">
      <dgm:prSet/>
      <dgm:spPr/>
      <dgm:t>
        <a:bodyPr/>
        <a:lstStyle/>
        <a:p>
          <a:endParaRPr lang="en-US"/>
        </a:p>
      </dgm:t>
    </dgm:pt>
    <dgm:pt modelId="{FF2A4A7A-BC1F-4DE6-B88B-CE9C8044B515}" type="pres">
      <dgm:prSet presAssocID="{6BFF4940-FDD9-4EA7-8E10-6F6D75CA92A6}" presName="linear" presStyleCnt="0">
        <dgm:presLayoutVars>
          <dgm:animLvl val="lvl"/>
          <dgm:resizeHandles val="exact"/>
        </dgm:presLayoutVars>
      </dgm:prSet>
      <dgm:spPr/>
    </dgm:pt>
    <dgm:pt modelId="{DCF19E8D-1B10-4F10-ABD0-076263F080F8}" type="pres">
      <dgm:prSet presAssocID="{4509369D-9125-444B-A97C-D120E792001E}" presName="parentText" presStyleLbl="node1" presStyleIdx="0" presStyleCnt="4" custLinFactY="-2567" custLinFactNeighborX="3725" custLinFactNeighborY="-100000">
        <dgm:presLayoutVars>
          <dgm:chMax val="0"/>
          <dgm:bulletEnabled val="1"/>
        </dgm:presLayoutVars>
      </dgm:prSet>
      <dgm:spPr/>
    </dgm:pt>
    <dgm:pt modelId="{4C792399-E614-4BD2-8074-5F5D3222209F}" type="pres">
      <dgm:prSet presAssocID="{11671291-3748-4BCE-A524-D2D1A529BCA4}" presName="spacer" presStyleCnt="0"/>
      <dgm:spPr/>
    </dgm:pt>
    <dgm:pt modelId="{96B694D7-BB56-4944-A25B-8F5B0A7E24B6}" type="pres">
      <dgm:prSet presAssocID="{4661EBA1-BE8E-4159-B257-D062094E5124}" presName="parentText" presStyleLbl="node1" presStyleIdx="1" presStyleCnt="4">
        <dgm:presLayoutVars>
          <dgm:chMax val="0"/>
          <dgm:bulletEnabled val="1"/>
        </dgm:presLayoutVars>
      </dgm:prSet>
      <dgm:spPr/>
    </dgm:pt>
    <dgm:pt modelId="{E2B44A5B-7179-4FDD-8911-45CE980394F5}" type="pres">
      <dgm:prSet presAssocID="{38C34FD4-A8CE-44F8-8A27-D8DC34A6A0F9}" presName="spacer" presStyleCnt="0"/>
      <dgm:spPr/>
    </dgm:pt>
    <dgm:pt modelId="{CD0C2AC3-9481-428C-8F76-C3E1AF723F20}" type="pres">
      <dgm:prSet presAssocID="{798CC072-6DF6-402E-B2AE-85575969D9AB}" presName="parentText" presStyleLbl="node1" presStyleIdx="2" presStyleCnt="4">
        <dgm:presLayoutVars>
          <dgm:chMax val="0"/>
          <dgm:bulletEnabled val="1"/>
        </dgm:presLayoutVars>
      </dgm:prSet>
      <dgm:spPr/>
    </dgm:pt>
    <dgm:pt modelId="{C985819A-1190-4CE9-8DD7-B79475E91F0E}" type="pres">
      <dgm:prSet presAssocID="{4D3E9547-5B4A-4200-BB7E-C7841828638F}" presName="spacer" presStyleCnt="0"/>
      <dgm:spPr/>
    </dgm:pt>
    <dgm:pt modelId="{E282084B-9573-41C0-89FB-B024645E66AF}" type="pres">
      <dgm:prSet presAssocID="{955D1493-4EC7-48B4-955B-81B32AB6D224}" presName="parentText" presStyleLbl="node1" presStyleIdx="3" presStyleCnt="4">
        <dgm:presLayoutVars>
          <dgm:chMax val="0"/>
          <dgm:bulletEnabled val="1"/>
        </dgm:presLayoutVars>
      </dgm:prSet>
      <dgm:spPr/>
    </dgm:pt>
  </dgm:ptLst>
  <dgm:cxnLst>
    <dgm:cxn modelId="{7993536C-5FC8-4E8E-BACF-81379FD81BEC}" type="presOf" srcId="{4661EBA1-BE8E-4159-B257-D062094E5124}" destId="{96B694D7-BB56-4944-A25B-8F5B0A7E24B6}" srcOrd="0" destOrd="0" presId="urn:microsoft.com/office/officeart/2005/8/layout/vList2"/>
    <dgm:cxn modelId="{740EBA70-B58E-429E-B63C-6BD1EDDB3BBF}" srcId="{6BFF4940-FDD9-4EA7-8E10-6F6D75CA92A6}" destId="{955D1493-4EC7-48B4-955B-81B32AB6D224}" srcOrd="3" destOrd="0" parTransId="{145C6BEB-30F7-4254-9CB8-78C55ED67ED1}" sibTransId="{4A87AE3A-C64C-4852-8094-BEE2CE339DBA}"/>
    <dgm:cxn modelId="{21A28D54-BB84-4FCB-AB6C-266E63212A53}" type="presOf" srcId="{955D1493-4EC7-48B4-955B-81B32AB6D224}" destId="{E282084B-9573-41C0-89FB-B024645E66AF}" srcOrd="0" destOrd="0" presId="urn:microsoft.com/office/officeart/2005/8/layout/vList2"/>
    <dgm:cxn modelId="{A66CF97E-669B-440C-9E3E-0E55D5269E19}" srcId="{6BFF4940-FDD9-4EA7-8E10-6F6D75CA92A6}" destId="{4661EBA1-BE8E-4159-B257-D062094E5124}" srcOrd="1" destOrd="0" parTransId="{1D251088-0499-4669-A322-AED83B821F4C}" sibTransId="{38C34FD4-A8CE-44F8-8A27-D8DC34A6A0F9}"/>
    <dgm:cxn modelId="{BBD0A07F-F620-4304-8E8C-CC84B9DCC9B9}" type="presOf" srcId="{6BFF4940-FDD9-4EA7-8E10-6F6D75CA92A6}" destId="{FF2A4A7A-BC1F-4DE6-B88B-CE9C8044B515}" srcOrd="0" destOrd="0" presId="urn:microsoft.com/office/officeart/2005/8/layout/vList2"/>
    <dgm:cxn modelId="{72F32786-261C-44C0-B691-A7CE262D1770}" srcId="{6BFF4940-FDD9-4EA7-8E10-6F6D75CA92A6}" destId="{4509369D-9125-444B-A97C-D120E792001E}" srcOrd="0" destOrd="0" parTransId="{CEFA3E6F-5DD6-4B0A-B4C6-092BAEEBC741}" sibTransId="{11671291-3748-4BCE-A524-D2D1A529BCA4}"/>
    <dgm:cxn modelId="{245D1689-1F17-46FB-85B6-B3D788706D1D}" type="presOf" srcId="{4509369D-9125-444B-A97C-D120E792001E}" destId="{DCF19E8D-1B10-4F10-ABD0-076263F080F8}" srcOrd="0" destOrd="0" presId="urn:microsoft.com/office/officeart/2005/8/layout/vList2"/>
    <dgm:cxn modelId="{217DD4D7-8DBC-4F12-A4E7-B982D0B84C2B}" srcId="{6BFF4940-FDD9-4EA7-8E10-6F6D75CA92A6}" destId="{798CC072-6DF6-402E-B2AE-85575969D9AB}" srcOrd="2" destOrd="0" parTransId="{5B5FF4A7-8EEC-48AD-8801-266A80B5965C}" sibTransId="{4D3E9547-5B4A-4200-BB7E-C7841828638F}"/>
    <dgm:cxn modelId="{5E8D0DEC-272B-4C15-9008-13B5D4F7D645}" type="presOf" srcId="{798CC072-6DF6-402E-B2AE-85575969D9AB}" destId="{CD0C2AC3-9481-428C-8F76-C3E1AF723F20}" srcOrd="0" destOrd="0" presId="urn:microsoft.com/office/officeart/2005/8/layout/vList2"/>
    <dgm:cxn modelId="{74255AE3-EB83-4DC5-8239-196C0F269822}" type="presParOf" srcId="{FF2A4A7A-BC1F-4DE6-B88B-CE9C8044B515}" destId="{DCF19E8D-1B10-4F10-ABD0-076263F080F8}" srcOrd="0" destOrd="0" presId="urn:microsoft.com/office/officeart/2005/8/layout/vList2"/>
    <dgm:cxn modelId="{220FBA6E-F6C1-4A27-9CA9-DF0AA4C08577}" type="presParOf" srcId="{FF2A4A7A-BC1F-4DE6-B88B-CE9C8044B515}" destId="{4C792399-E614-4BD2-8074-5F5D3222209F}" srcOrd="1" destOrd="0" presId="urn:microsoft.com/office/officeart/2005/8/layout/vList2"/>
    <dgm:cxn modelId="{9320F458-EFD7-40F4-9DC0-CFFE9C840162}" type="presParOf" srcId="{FF2A4A7A-BC1F-4DE6-B88B-CE9C8044B515}" destId="{96B694D7-BB56-4944-A25B-8F5B0A7E24B6}" srcOrd="2" destOrd="0" presId="urn:microsoft.com/office/officeart/2005/8/layout/vList2"/>
    <dgm:cxn modelId="{5731124B-3591-427E-80A3-A3EB6931207B}" type="presParOf" srcId="{FF2A4A7A-BC1F-4DE6-B88B-CE9C8044B515}" destId="{E2B44A5B-7179-4FDD-8911-45CE980394F5}" srcOrd="3" destOrd="0" presId="urn:microsoft.com/office/officeart/2005/8/layout/vList2"/>
    <dgm:cxn modelId="{043DF7A6-E31E-4D34-974F-5C3BF5BC6D07}" type="presParOf" srcId="{FF2A4A7A-BC1F-4DE6-B88B-CE9C8044B515}" destId="{CD0C2AC3-9481-428C-8F76-C3E1AF723F20}" srcOrd="4" destOrd="0" presId="urn:microsoft.com/office/officeart/2005/8/layout/vList2"/>
    <dgm:cxn modelId="{A292ED4A-C756-44AC-8E0F-364214E56466}" type="presParOf" srcId="{FF2A4A7A-BC1F-4DE6-B88B-CE9C8044B515}" destId="{C985819A-1190-4CE9-8DD7-B79475E91F0E}" srcOrd="5" destOrd="0" presId="urn:microsoft.com/office/officeart/2005/8/layout/vList2"/>
    <dgm:cxn modelId="{BE5F7A4C-B3A2-4D30-AB40-2D4DBA79CA58}" type="presParOf" srcId="{FF2A4A7A-BC1F-4DE6-B88B-CE9C8044B515}" destId="{E282084B-9573-41C0-89FB-B024645E66A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5C6EDD-87FE-4A5A-B09F-F67DE8D1EA41}"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C34DC179-AFB0-47C0-BA4D-2ED4E3976A4D}">
      <dgm:prSet/>
      <dgm:spPr/>
      <dgm:t>
        <a:bodyPr/>
        <a:lstStyle/>
        <a:p>
          <a:r>
            <a:rPr lang="el-GR"/>
            <a:t>Η επίτευξη των στόχων του </a:t>
          </a:r>
          <a:r>
            <a:rPr lang="en-GB"/>
            <a:t>REPowerEU</a:t>
          </a:r>
          <a:r>
            <a:rPr lang="el-GR"/>
            <a:t> απαιτεί πρόσθετη επένδυση 210 δισεκατομμυρίων ευρώ από τώρα έως το 2027</a:t>
          </a:r>
          <a:endParaRPr lang="en-US"/>
        </a:p>
      </dgm:t>
    </dgm:pt>
    <dgm:pt modelId="{6C3528EC-8C77-4350-A4A7-481F0FC056B5}" type="parTrans" cxnId="{46F56969-5FF3-4926-85E2-82854A88BC0C}">
      <dgm:prSet/>
      <dgm:spPr/>
      <dgm:t>
        <a:bodyPr/>
        <a:lstStyle/>
        <a:p>
          <a:endParaRPr lang="en-US"/>
        </a:p>
      </dgm:t>
    </dgm:pt>
    <dgm:pt modelId="{D2ADB58E-17E1-4804-8ACB-340FF8102513}" type="sibTrans" cxnId="{46F56969-5FF3-4926-85E2-82854A88BC0C}">
      <dgm:prSet/>
      <dgm:spPr/>
      <dgm:t>
        <a:bodyPr/>
        <a:lstStyle/>
        <a:p>
          <a:endParaRPr lang="en-US"/>
        </a:p>
      </dgm:t>
    </dgm:pt>
    <dgm:pt modelId="{623F7FBA-8C78-47AA-B5A8-32368483F313}">
      <dgm:prSet/>
      <dgm:spPr/>
      <dgm:t>
        <a:bodyPr/>
        <a:lstStyle/>
        <a:p>
          <a:r>
            <a:rPr lang="el-GR" dirty="0"/>
            <a:t>Οι επενδύσεις πρέπει να καλύπτονται από τον ιδιωτικό και το δημόσιο τομέα, σε εθνικό, διασυνοριακό και Ευρωπαϊκό επίπεδο</a:t>
          </a:r>
          <a:endParaRPr lang="en-US" dirty="0"/>
        </a:p>
      </dgm:t>
    </dgm:pt>
    <dgm:pt modelId="{2851C288-2305-4153-9AB6-88B07A7439DC}" type="parTrans" cxnId="{6C599B1C-A31B-49F0-B251-57B68F9ECD02}">
      <dgm:prSet/>
      <dgm:spPr/>
      <dgm:t>
        <a:bodyPr/>
        <a:lstStyle/>
        <a:p>
          <a:endParaRPr lang="en-US"/>
        </a:p>
      </dgm:t>
    </dgm:pt>
    <dgm:pt modelId="{375942D3-B2C9-4813-A69F-1094DFA3B2B0}" type="sibTrans" cxnId="{6C599B1C-A31B-49F0-B251-57B68F9ECD02}">
      <dgm:prSet/>
      <dgm:spPr/>
      <dgm:t>
        <a:bodyPr/>
        <a:lstStyle/>
        <a:p>
          <a:endParaRPr lang="en-US"/>
        </a:p>
      </dgm:t>
    </dgm:pt>
    <dgm:pt modelId="{1265AC3B-D8D9-4C8B-B8F5-2F977EFFDF7C}">
      <dgm:prSet/>
      <dgm:spPr/>
      <dgm:t>
        <a:bodyPr/>
        <a:lstStyle/>
        <a:p>
          <a:r>
            <a:rPr lang="el-GR"/>
            <a:t>Μηχανισμός</a:t>
          </a:r>
          <a:r>
            <a:rPr lang="en-US"/>
            <a:t> </a:t>
          </a:r>
          <a:r>
            <a:rPr lang="el-GR"/>
            <a:t>Ανάκαμψης και Ανθεκτικότητας</a:t>
          </a:r>
          <a:r>
            <a:rPr lang="en-US"/>
            <a:t>/ </a:t>
          </a:r>
          <a:r>
            <a:rPr lang="en-GB"/>
            <a:t>Recovery and Resilience Framework (RRF)</a:t>
          </a:r>
          <a:endParaRPr lang="en-US"/>
        </a:p>
      </dgm:t>
    </dgm:pt>
    <dgm:pt modelId="{A4655BF3-1C81-484B-A91A-D9B794849015}" type="parTrans" cxnId="{B9C887A6-B611-4F97-8CA7-3B823B19BA4B}">
      <dgm:prSet/>
      <dgm:spPr/>
      <dgm:t>
        <a:bodyPr/>
        <a:lstStyle/>
        <a:p>
          <a:endParaRPr lang="en-US"/>
        </a:p>
      </dgm:t>
    </dgm:pt>
    <dgm:pt modelId="{822537E9-3FE9-47AE-974A-D3A42B36AEEC}" type="sibTrans" cxnId="{B9C887A6-B611-4F97-8CA7-3B823B19BA4B}">
      <dgm:prSet/>
      <dgm:spPr/>
      <dgm:t>
        <a:bodyPr/>
        <a:lstStyle/>
        <a:p>
          <a:endParaRPr lang="en-US"/>
        </a:p>
      </dgm:t>
    </dgm:pt>
    <dgm:pt modelId="{D17A973E-0FCC-4AD7-957B-9B6D3ECD19AC}">
      <dgm:prSet/>
      <dgm:spPr/>
      <dgm:t>
        <a:bodyPr/>
        <a:lstStyle/>
        <a:p>
          <a:r>
            <a:rPr lang="el-GR"/>
            <a:t>Μηχανισμός Εμπορίας Ρύπων/</a:t>
          </a:r>
          <a:r>
            <a:rPr lang="en-US"/>
            <a:t>Emmission Trading System</a:t>
          </a:r>
          <a:r>
            <a:rPr lang="el-GR"/>
            <a:t> (</a:t>
          </a:r>
          <a:r>
            <a:rPr lang="en-US"/>
            <a:t>ETS)</a:t>
          </a:r>
        </a:p>
      </dgm:t>
    </dgm:pt>
    <dgm:pt modelId="{AC1B0C7E-ED07-40AB-95BE-8CA6F3820F6B}" type="parTrans" cxnId="{44FFFB4C-806A-4105-9859-30B184778EA4}">
      <dgm:prSet/>
      <dgm:spPr/>
      <dgm:t>
        <a:bodyPr/>
        <a:lstStyle/>
        <a:p>
          <a:endParaRPr lang="en-US"/>
        </a:p>
      </dgm:t>
    </dgm:pt>
    <dgm:pt modelId="{A2A63128-5241-4ECC-8D03-003A70BD6665}" type="sibTrans" cxnId="{44FFFB4C-806A-4105-9859-30B184778EA4}">
      <dgm:prSet/>
      <dgm:spPr/>
      <dgm:t>
        <a:bodyPr/>
        <a:lstStyle/>
        <a:p>
          <a:endParaRPr lang="en-US"/>
        </a:p>
      </dgm:t>
    </dgm:pt>
    <dgm:pt modelId="{AF39AAD9-DEDE-43CB-AB94-91E7BC07BCCD}" type="pres">
      <dgm:prSet presAssocID="{5A5C6EDD-87FE-4A5A-B09F-F67DE8D1EA41}" presName="Name0" presStyleCnt="0">
        <dgm:presLayoutVars>
          <dgm:dir/>
          <dgm:animLvl val="lvl"/>
          <dgm:resizeHandles val="exact"/>
        </dgm:presLayoutVars>
      </dgm:prSet>
      <dgm:spPr/>
    </dgm:pt>
    <dgm:pt modelId="{9AA6836C-08FB-4629-A42A-2B005B074C42}" type="pres">
      <dgm:prSet presAssocID="{623F7FBA-8C78-47AA-B5A8-32368483F313}" presName="boxAndChildren" presStyleCnt="0"/>
      <dgm:spPr/>
    </dgm:pt>
    <dgm:pt modelId="{F17979EF-1C7D-488C-A4B7-824BB358EDA8}" type="pres">
      <dgm:prSet presAssocID="{623F7FBA-8C78-47AA-B5A8-32368483F313}" presName="parentTextBox" presStyleLbl="node1" presStyleIdx="0" presStyleCnt="2"/>
      <dgm:spPr/>
    </dgm:pt>
    <dgm:pt modelId="{CC31D518-E6E6-4680-98C7-13731F530FCF}" type="pres">
      <dgm:prSet presAssocID="{623F7FBA-8C78-47AA-B5A8-32368483F313}" presName="entireBox" presStyleLbl="node1" presStyleIdx="0" presStyleCnt="2"/>
      <dgm:spPr/>
    </dgm:pt>
    <dgm:pt modelId="{BF40F2D0-C976-4D7A-81A9-FE9965D5C634}" type="pres">
      <dgm:prSet presAssocID="{623F7FBA-8C78-47AA-B5A8-32368483F313}" presName="descendantBox" presStyleCnt="0"/>
      <dgm:spPr/>
    </dgm:pt>
    <dgm:pt modelId="{F6322384-7C22-4CBE-A0D0-F00FBEC296F2}" type="pres">
      <dgm:prSet presAssocID="{1265AC3B-D8D9-4C8B-B8F5-2F977EFFDF7C}" presName="childTextBox" presStyleLbl="fgAccFollowNode1" presStyleIdx="0" presStyleCnt="2">
        <dgm:presLayoutVars>
          <dgm:bulletEnabled val="1"/>
        </dgm:presLayoutVars>
      </dgm:prSet>
      <dgm:spPr/>
    </dgm:pt>
    <dgm:pt modelId="{0322681C-DDF1-4253-BBFF-848E60B196DD}" type="pres">
      <dgm:prSet presAssocID="{D17A973E-0FCC-4AD7-957B-9B6D3ECD19AC}" presName="childTextBox" presStyleLbl="fgAccFollowNode1" presStyleIdx="1" presStyleCnt="2">
        <dgm:presLayoutVars>
          <dgm:bulletEnabled val="1"/>
        </dgm:presLayoutVars>
      </dgm:prSet>
      <dgm:spPr/>
    </dgm:pt>
    <dgm:pt modelId="{6CC499CC-E7AD-4EB4-8CB5-6AE75FB865AA}" type="pres">
      <dgm:prSet presAssocID="{D2ADB58E-17E1-4804-8ACB-340FF8102513}" presName="sp" presStyleCnt="0"/>
      <dgm:spPr/>
    </dgm:pt>
    <dgm:pt modelId="{D9EE8AFE-C93D-449E-BBF3-23D0C5FA9FAF}" type="pres">
      <dgm:prSet presAssocID="{C34DC179-AFB0-47C0-BA4D-2ED4E3976A4D}" presName="arrowAndChildren" presStyleCnt="0"/>
      <dgm:spPr/>
    </dgm:pt>
    <dgm:pt modelId="{ECD8DBD5-F995-494B-86C5-19F790E7049A}" type="pres">
      <dgm:prSet presAssocID="{C34DC179-AFB0-47C0-BA4D-2ED4E3976A4D}" presName="parentTextArrow" presStyleLbl="node1" presStyleIdx="1" presStyleCnt="2"/>
      <dgm:spPr/>
    </dgm:pt>
  </dgm:ptLst>
  <dgm:cxnLst>
    <dgm:cxn modelId="{77768007-4F63-4062-9D97-47F15F2279A3}" type="presOf" srcId="{1265AC3B-D8D9-4C8B-B8F5-2F977EFFDF7C}" destId="{F6322384-7C22-4CBE-A0D0-F00FBEC296F2}" srcOrd="0" destOrd="0" presId="urn:microsoft.com/office/officeart/2005/8/layout/process4"/>
    <dgm:cxn modelId="{6C599B1C-A31B-49F0-B251-57B68F9ECD02}" srcId="{5A5C6EDD-87FE-4A5A-B09F-F67DE8D1EA41}" destId="{623F7FBA-8C78-47AA-B5A8-32368483F313}" srcOrd="1" destOrd="0" parTransId="{2851C288-2305-4153-9AB6-88B07A7439DC}" sibTransId="{375942D3-B2C9-4813-A69F-1094DFA3B2B0}"/>
    <dgm:cxn modelId="{F3635F34-CCA2-4091-9A7E-59AB087BB930}" type="presOf" srcId="{5A5C6EDD-87FE-4A5A-B09F-F67DE8D1EA41}" destId="{AF39AAD9-DEDE-43CB-AB94-91E7BC07BCCD}" srcOrd="0" destOrd="0" presId="urn:microsoft.com/office/officeart/2005/8/layout/process4"/>
    <dgm:cxn modelId="{46F56969-5FF3-4926-85E2-82854A88BC0C}" srcId="{5A5C6EDD-87FE-4A5A-B09F-F67DE8D1EA41}" destId="{C34DC179-AFB0-47C0-BA4D-2ED4E3976A4D}" srcOrd="0" destOrd="0" parTransId="{6C3528EC-8C77-4350-A4A7-481F0FC056B5}" sibTransId="{D2ADB58E-17E1-4804-8ACB-340FF8102513}"/>
    <dgm:cxn modelId="{44FFFB4C-806A-4105-9859-30B184778EA4}" srcId="{623F7FBA-8C78-47AA-B5A8-32368483F313}" destId="{D17A973E-0FCC-4AD7-957B-9B6D3ECD19AC}" srcOrd="1" destOrd="0" parTransId="{AC1B0C7E-ED07-40AB-95BE-8CA6F3820F6B}" sibTransId="{A2A63128-5241-4ECC-8D03-003A70BD6665}"/>
    <dgm:cxn modelId="{DB5D986D-0DA8-4169-BFBF-69BD1A8A6DB9}" type="presOf" srcId="{C34DC179-AFB0-47C0-BA4D-2ED4E3976A4D}" destId="{ECD8DBD5-F995-494B-86C5-19F790E7049A}" srcOrd="0" destOrd="0" presId="urn:microsoft.com/office/officeart/2005/8/layout/process4"/>
    <dgm:cxn modelId="{817A0852-ED14-46DC-A315-B0D72158E9CC}" type="presOf" srcId="{623F7FBA-8C78-47AA-B5A8-32368483F313}" destId="{CC31D518-E6E6-4680-98C7-13731F530FCF}" srcOrd="1" destOrd="0" presId="urn:microsoft.com/office/officeart/2005/8/layout/process4"/>
    <dgm:cxn modelId="{7226B585-7B06-4D7F-AE8A-7E0FF09C29E4}" type="presOf" srcId="{623F7FBA-8C78-47AA-B5A8-32368483F313}" destId="{F17979EF-1C7D-488C-A4B7-824BB358EDA8}" srcOrd="0" destOrd="0" presId="urn:microsoft.com/office/officeart/2005/8/layout/process4"/>
    <dgm:cxn modelId="{D510E293-17E5-4B7A-BA2C-FF0775BBE2DA}" type="presOf" srcId="{D17A973E-0FCC-4AD7-957B-9B6D3ECD19AC}" destId="{0322681C-DDF1-4253-BBFF-848E60B196DD}" srcOrd="0" destOrd="0" presId="urn:microsoft.com/office/officeart/2005/8/layout/process4"/>
    <dgm:cxn modelId="{B9C887A6-B611-4F97-8CA7-3B823B19BA4B}" srcId="{623F7FBA-8C78-47AA-B5A8-32368483F313}" destId="{1265AC3B-D8D9-4C8B-B8F5-2F977EFFDF7C}" srcOrd="0" destOrd="0" parTransId="{A4655BF3-1C81-484B-A91A-D9B794849015}" sibTransId="{822537E9-3FE9-47AE-974A-D3A42B36AEEC}"/>
    <dgm:cxn modelId="{17DCF5AC-37C7-4EA0-8F5C-054D596F530D}" type="presParOf" srcId="{AF39AAD9-DEDE-43CB-AB94-91E7BC07BCCD}" destId="{9AA6836C-08FB-4629-A42A-2B005B074C42}" srcOrd="0" destOrd="0" presId="urn:microsoft.com/office/officeart/2005/8/layout/process4"/>
    <dgm:cxn modelId="{0222841A-FF18-47EC-BFA3-A3AB893F1C6B}" type="presParOf" srcId="{9AA6836C-08FB-4629-A42A-2B005B074C42}" destId="{F17979EF-1C7D-488C-A4B7-824BB358EDA8}" srcOrd="0" destOrd="0" presId="urn:microsoft.com/office/officeart/2005/8/layout/process4"/>
    <dgm:cxn modelId="{916F8F45-6120-4AD8-B048-554BE707FB57}" type="presParOf" srcId="{9AA6836C-08FB-4629-A42A-2B005B074C42}" destId="{CC31D518-E6E6-4680-98C7-13731F530FCF}" srcOrd="1" destOrd="0" presId="urn:microsoft.com/office/officeart/2005/8/layout/process4"/>
    <dgm:cxn modelId="{E2CF74BB-3C5F-417B-9DCE-49413F411056}" type="presParOf" srcId="{9AA6836C-08FB-4629-A42A-2B005B074C42}" destId="{BF40F2D0-C976-4D7A-81A9-FE9965D5C634}" srcOrd="2" destOrd="0" presId="urn:microsoft.com/office/officeart/2005/8/layout/process4"/>
    <dgm:cxn modelId="{2B148425-FA80-4C78-98F9-6A88E2D34B5B}" type="presParOf" srcId="{BF40F2D0-C976-4D7A-81A9-FE9965D5C634}" destId="{F6322384-7C22-4CBE-A0D0-F00FBEC296F2}" srcOrd="0" destOrd="0" presId="urn:microsoft.com/office/officeart/2005/8/layout/process4"/>
    <dgm:cxn modelId="{C5D7C88B-6E6D-4763-A2A3-818799D3DBDF}" type="presParOf" srcId="{BF40F2D0-C976-4D7A-81A9-FE9965D5C634}" destId="{0322681C-DDF1-4253-BBFF-848E60B196DD}" srcOrd="1" destOrd="0" presId="urn:microsoft.com/office/officeart/2005/8/layout/process4"/>
    <dgm:cxn modelId="{3DFA31DA-7C79-4489-9952-5B7CA782991B}" type="presParOf" srcId="{AF39AAD9-DEDE-43CB-AB94-91E7BC07BCCD}" destId="{6CC499CC-E7AD-4EB4-8CB5-6AE75FB865AA}" srcOrd="1" destOrd="0" presId="urn:microsoft.com/office/officeart/2005/8/layout/process4"/>
    <dgm:cxn modelId="{7C56AF93-2602-414C-AB5B-7A51E6B90D3C}" type="presParOf" srcId="{AF39AAD9-DEDE-43CB-AB94-91E7BC07BCCD}" destId="{D9EE8AFE-C93D-449E-BBF3-23D0C5FA9FAF}" srcOrd="2" destOrd="0" presId="urn:microsoft.com/office/officeart/2005/8/layout/process4"/>
    <dgm:cxn modelId="{9E9822AF-E3C6-4357-8705-763491D7A3E1}" type="presParOf" srcId="{D9EE8AFE-C93D-449E-BBF3-23D0C5FA9FAF}" destId="{ECD8DBD5-F995-494B-86C5-19F790E7049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1C7CBC-94AF-4045-8F33-502A20FD8E24}" type="doc">
      <dgm:prSet loTypeId="urn:microsoft.com/office/officeart/2005/8/layout/hList1" loCatId="list" qsTypeId="urn:microsoft.com/office/officeart/2005/8/quickstyle/3d1" qsCatId="3D" csTypeId="urn:microsoft.com/office/officeart/2005/8/colors/accent1_2" csCatId="accent1" phldr="1"/>
      <dgm:spPr/>
    </dgm:pt>
    <dgm:pt modelId="{43249551-B1C3-430E-9E97-1A8491E83B8F}">
      <dgm:prSet phldrT="[Κείμενο]" custT="1"/>
      <dgm:spPr/>
      <dgm:t>
        <a:bodyPr/>
        <a:lstStyle/>
        <a:p>
          <a:r>
            <a:rPr lang="el-GR" sz="2000" dirty="0"/>
            <a:t>Νορβηγία</a:t>
          </a:r>
          <a:endParaRPr lang="en-US" sz="2000" dirty="0"/>
        </a:p>
      </dgm:t>
    </dgm:pt>
    <dgm:pt modelId="{A23B0A5E-46BF-48B0-A737-792F3304DD14}" type="parTrans" cxnId="{0AC43FC3-6AE9-4CFA-8A32-2BDACDDBAD1B}">
      <dgm:prSet/>
      <dgm:spPr/>
      <dgm:t>
        <a:bodyPr/>
        <a:lstStyle/>
        <a:p>
          <a:endParaRPr lang="en-US" sz="2800"/>
        </a:p>
      </dgm:t>
    </dgm:pt>
    <dgm:pt modelId="{400ECCCC-AD22-4E69-B956-A803F48858EC}" type="sibTrans" cxnId="{0AC43FC3-6AE9-4CFA-8A32-2BDACDDBAD1B}">
      <dgm:prSet/>
      <dgm:spPr/>
      <dgm:t>
        <a:bodyPr/>
        <a:lstStyle/>
        <a:p>
          <a:endParaRPr lang="en-US" sz="2800"/>
        </a:p>
      </dgm:t>
    </dgm:pt>
    <dgm:pt modelId="{CA740D59-187F-4344-845C-857559FFF87F}">
      <dgm:prSet phldrT="[Κείμενο]" custT="1"/>
      <dgm:spPr/>
      <dgm:t>
        <a:bodyPr/>
        <a:lstStyle/>
        <a:p>
          <a:r>
            <a:rPr lang="el-GR" sz="2000" dirty="0"/>
            <a:t>Ελλάδα</a:t>
          </a:r>
          <a:endParaRPr lang="en-US" sz="2000" dirty="0"/>
        </a:p>
      </dgm:t>
    </dgm:pt>
    <dgm:pt modelId="{E8F36DD3-5E2A-4036-8236-FCCFC835E29F}" type="parTrans" cxnId="{391374BB-7F31-4772-8DA2-C913C5553197}">
      <dgm:prSet/>
      <dgm:spPr/>
      <dgm:t>
        <a:bodyPr/>
        <a:lstStyle/>
        <a:p>
          <a:endParaRPr lang="en-US" sz="2800"/>
        </a:p>
      </dgm:t>
    </dgm:pt>
    <dgm:pt modelId="{63A64F6B-122C-4223-8AC2-AFBCAE6D12D8}" type="sibTrans" cxnId="{391374BB-7F31-4772-8DA2-C913C5553197}">
      <dgm:prSet/>
      <dgm:spPr/>
      <dgm:t>
        <a:bodyPr/>
        <a:lstStyle/>
        <a:p>
          <a:endParaRPr lang="en-US" sz="2800"/>
        </a:p>
      </dgm:t>
    </dgm:pt>
    <dgm:pt modelId="{D010F9AE-E2CD-4415-8470-465D2AFA9405}">
      <dgm:prSet custT="1"/>
      <dgm:spPr/>
      <dgm:t>
        <a:bodyPr/>
        <a:lstStyle/>
        <a:p>
          <a:r>
            <a:rPr lang="el-GR" sz="1400" dirty="0">
              <a:latin typeface="Tahoma" panose="020B0604030504040204" pitchFamily="34" charset="0"/>
              <a:ea typeface="Times New Roman" panose="02020603050405020304" pitchFamily="18" charset="0"/>
            </a:rPr>
            <a:t>Σ</a:t>
          </a:r>
          <a:r>
            <a:rPr lang="el-GR" sz="1400" dirty="0">
              <a:effectLst/>
              <a:latin typeface="Tahoma" panose="020B0604030504040204" pitchFamily="34" charset="0"/>
              <a:ea typeface="Times New Roman" panose="02020603050405020304" pitchFamily="18" charset="0"/>
            </a:rPr>
            <a:t>ημαντικός παραγωγός υδρογονανθράκων και ενέργειας από ανανεώσιμες πηγές</a:t>
          </a:r>
          <a:endParaRPr lang="en-US" sz="1400" dirty="0"/>
        </a:p>
      </dgm:t>
    </dgm:pt>
    <dgm:pt modelId="{D31B6020-4927-4C29-BAAA-AF9E0FC31306}" type="parTrans" cxnId="{D53435BE-56E9-4CF4-BF5A-563796428440}">
      <dgm:prSet/>
      <dgm:spPr/>
      <dgm:t>
        <a:bodyPr/>
        <a:lstStyle/>
        <a:p>
          <a:endParaRPr lang="en-US" sz="2800"/>
        </a:p>
      </dgm:t>
    </dgm:pt>
    <dgm:pt modelId="{04BCBFB9-3B5F-4948-AC71-0F89CBF43A69}" type="sibTrans" cxnId="{D53435BE-56E9-4CF4-BF5A-563796428440}">
      <dgm:prSet/>
      <dgm:spPr/>
      <dgm:t>
        <a:bodyPr/>
        <a:lstStyle/>
        <a:p>
          <a:endParaRPr lang="en-US" sz="2800"/>
        </a:p>
      </dgm:t>
    </dgm:pt>
    <dgm:pt modelId="{D6F19F7F-4B6C-44E2-88AA-7A66B3743D52}">
      <dgm:prSet custT="1"/>
      <dgm:spPr/>
      <dgm:t>
        <a:bodyPr/>
        <a:lstStyle/>
        <a:p>
          <a:r>
            <a:rPr lang="el-GR" sz="1400" dirty="0">
              <a:effectLst/>
              <a:latin typeface="Tahoma" panose="020B0604030504040204" pitchFamily="34" charset="0"/>
              <a:ea typeface="Times New Roman" panose="02020603050405020304" pitchFamily="18" charset="0"/>
            </a:rPr>
            <a:t>Επιτυχές παράδειγμα συνετών πολιτικών που κατάφεραν να μετατρέψουν τους φυσικούς πόρους σε μοχλό οικονομικής ανάπτυξης και κοινωνικής ευημερίας</a:t>
          </a:r>
        </a:p>
      </dgm:t>
    </dgm:pt>
    <dgm:pt modelId="{10414834-3CA3-47D9-BF40-0D20B19CC30B}" type="parTrans" cxnId="{12842266-6C33-4EBC-8C26-21E96066D4E4}">
      <dgm:prSet/>
      <dgm:spPr/>
      <dgm:t>
        <a:bodyPr/>
        <a:lstStyle/>
        <a:p>
          <a:endParaRPr lang="en-US" sz="2800"/>
        </a:p>
      </dgm:t>
    </dgm:pt>
    <dgm:pt modelId="{C4EAE413-0518-4897-ABD9-FD35A256F831}" type="sibTrans" cxnId="{12842266-6C33-4EBC-8C26-21E96066D4E4}">
      <dgm:prSet/>
      <dgm:spPr/>
      <dgm:t>
        <a:bodyPr/>
        <a:lstStyle/>
        <a:p>
          <a:endParaRPr lang="en-US" sz="2800"/>
        </a:p>
      </dgm:t>
    </dgm:pt>
    <dgm:pt modelId="{6FD22A2E-8270-4B1F-97FA-EF5DEFE8B3A3}">
      <dgm:prSet custT="1"/>
      <dgm:spPr/>
      <dgm:t>
        <a:bodyPr/>
        <a:lstStyle/>
        <a:p>
          <a:r>
            <a:rPr lang="el-GR" sz="1400" b="0" dirty="0">
              <a:effectLst/>
              <a:latin typeface="Tahoma" panose="020B0604030504040204" pitchFamily="34" charset="0"/>
              <a:ea typeface="Times New Roman" panose="02020603050405020304" pitchFamily="18" charset="0"/>
            </a:rPr>
            <a:t>Ένας νέος ενεργειακός παίκτης στην Ευρώπη</a:t>
          </a:r>
          <a:endParaRPr lang="en-US" sz="1400" b="0" dirty="0"/>
        </a:p>
      </dgm:t>
    </dgm:pt>
    <dgm:pt modelId="{DEDA47B0-4E63-4BCB-81BE-B2B97FA9E1EB}" type="parTrans" cxnId="{D67AA6E0-14FB-4D89-9B61-36CE1E334E55}">
      <dgm:prSet/>
      <dgm:spPr/>
      <dgm:t>
        <a:bodyPr/>
        <a:lstStyle/>
        <a:p>
          <a:endParaRPr lang="en-US" sz="2800"/>
        </a:p>
      </dgm:t>
    </dgm:pt>
    <dgm:pt modelId="{742E860A-016A-4A81-BBED-059450096E98}" type="sibTrans" cxnId="{D67AA6E0-14FB-4D89-9B61-36CE1E334E55}">
      <dgm:prSet/>
      <dgm:spPr/>
      <dgm:t>
        <a:bodyPr/>
        <a:lstStyle/>
        <a:p>
          <a:endParaRPr lang="en-US" sz="2800"/>
        </a:p>
      </dgm:t>
    </dgm:pt>
    <dgm:pt modelId="{ACA00A07-DED4-4D53-B122-817DCC6ADD4C}">
      <dgm:prSet custT="1"/>
      <dgm:spPr/>
      <dgm:t>
        <a:bodyPr/>
        <a:lstStyle/>
        <a:p>
          <a:r>
            <a:rPr lang="el-GR" sz="1400" dirty="0">
              <a:effectLst/>
              <a:latin typeface="Tahoma" panose="020B0604030504040204" pitchFamily="34" charset="0"/>
              <a:ea typeface="Times New Roman" panose="02020603050405020304" pitchFamily="18" charset="0"/>
            </a:rPr>
            <a:t>Δυνατότητες για ΑΠΕ, ευνοϊκοί κοινωνικοοικονομικοί παράγοντες εξειδικευμένο εργατικό δυναμικό, ανταγωνιστικά πλεονεκτήματα σε βασικούς τομείς όπως η ναυτιλία</a:t>
          </a:r>
          <a:endParaRPr lang="en-US" sz="1400" dirty="0"/>
        </a:p>
      </dgm:t>
    </dgm:pt>
    <dgm:pt modelId="{98B9108B-FF5A-404E-B387-9FFACE930998}" type="parTrans" cxnId="{59CB204E-4249-4980-A1F7-31E7CB5DC8DC}">
      <dgm:prSet/>
      <dgm:spPr/>
      <dgm:t>
        <a:bodyPr/>
        <a:lstStyle/>
        <a:p>
          <a:endParaRPr lang="en-US" sz="2800"/>
        </a:p>
      </dgm:t>
    </dgm:pt>
    <dgm:pt modelId="{783296F6-5D2C-4B89-A350-53A72CF33A1F}" type="sibTrans" cxnId="{59CB204E-4249-4980-A1F7-31E7CB5DC8DC}">
      <dgm:prSet/>
      <dgm:spPr/>
      <dgm:t>
        <a:bodyPr/>
        <a:lstStyle/>
        <a:p>
          <a:endParaRPr lang="en-US" sz="2800"/>
        </a:p>
      </dgm:t>
    </dgm:pt>
    <dgm:pt modelId="{A65EA6BC-C67F-4B80-AD58-F28BBBC4B1C9}">
      <dgm:prSet custT="1"/>
      <dgm:spPr/>
      <dgm:t>
        <a:bodyPr/>
        <a:lstStyle/>
        <a:p>
          <a:r>
            <a:rPr lang="el-GR" sz="1400" dirty="0">
              <a:effectLst/>
              <a:latin typeface="Tahoma" panose="020B0604030504040204" pitchFamily="34" charset="0"/>
              <a:ea typeface="Times New Roman" panose="02020603050405020304" pitchFamily="18" charset="0"/>
            </a:rPr>
            <a:t>Ανάκαμψη από μια σοβαρή οικονομική κρίση, παρατεταμένη από την πανδημία Covid-19</a:t>
          </a:r>
          <a:endParaRPr lang="en-US" sz="1400" dirty="0"/>
        </a:p>
      </dgm:t>
    </dgm:pt>
    <dgm:pt modelId="{7ED24E47-9184-4A9F-8349-2E9D7366EA7D}" type="parTrans" cxnId="{4F335377-B64F-4EF1-92AB-062560BF071B}">
      <dgm:prSet/>
      <dgm:spPr/>
      <dgm:t>
        <a:bodyPr/>
        <a:lstStyle/>
        <a:p>
          <a:endParaRPr lang="en-US" sz="2800"/>
        </a:p>
      </dgm:t>
    </dgm:pt>
    <dgm:pt modelId="{21E76B9F-C03A-44FC-968C-6D6AA3DBA72B}" type="sibTrans" cxnId="{4F335377-B64F-4EF1-92AB-062560BF071B}">
      <dgm:prSet/>
      <dgm:spPr/>
      <dgm:t>
        <a:bodyPr/>
        <a:lstStyle/>
        <a:p>
          <a:endParaRPr lang="en-US" sz="2800"/>
        </a:p>
      </dgm:t>
    </dgm:pt>
    <dgm:pt modelId="{34AC69D6-9318-4240-9487-3F9E9C471D34}" type="pres">
      <dgm:prSet presAssocID="{641C7CBC-94AF-4045-8F33-502A20FD8E24}" presName="Name0" presStyleCnt="0">
        <dgm:presLayoutVars>
          <dgm:dir/>
          <dgm:animLvl val="lvl"/>
          <dgm:resizeHandles val="exact"/>
        </dgm:presLayoutVars>
      </dgm:prSet>
      <dgm:spPr/>
    </dgm:pt>
    <dgm:pt modelId="{356323CC-735C-4066-A6EA-BD56D0538FC5}" type="pres">
      <dgm:prSet presAssocID="{43249551-B1C3-430E-9E97-1A8491E83B8F}" presName="composite" presStyleCnt="0"/>
      <dgm:spPr/>
    </dgm:pt>
    <dgm:pt modelId="{6AB783BB-CFDA-462E-8811-E1AD15244BB4}" type="pres">
      <dgm:prSet presAssocID="{43249551-B1C3-430E-9E97-1A8491E83B8F}" presName="parTx" presStyleLbl="alignNode1" presStyleIdx="0" presStyleCnt="2" custScaleY="100000">
        <dgm:presLayoutVars>
          <dgm:chMax val="0"/>
          <dgm:chPref val="0"/>
          <dgm:bulletEnabled val="1"/>
        </dgm:presLayoutVars>
      </dgm:prSet>
      <dgm:spPr/>
    </dgm:pt>
    <dgm:pt modelId="{D87C9840-E4FE-4868-8454-1C3AFDB25725}" type="pres">
      <dgm:prSet presAssocID="{43249551-B1C3-430E-9E97-1A8491E83B8F}" presName="desTx" presStyleLbl="alignAccFollowNode1" presStyleIdx="0" presStyleCnt="2">
        <dgm:presLayoutVars>
          <dgm:bulletEnabled val="1"/>
        </dgm:presLayoutVars>
      </dgm:prSet>
      <dgm:spPr/>
    </dgm:pt>
    <dgm:pt modelId="{ACBA7FF6-8538-45BC-8230-66D38D878E76}" type="pres">
      <dgm:prSet presAssocID="{400ECCCC-AD22-4E69-B956-A803F48858EC}" presName="space" presStyleCnt="0"/>
      <dgm:spPr/>
    </dgm:pt>
    <dgm:pt modelId="{07FF0C9C-B3A0-4181-BB54-328F1138DECB}" type="pres">
      <dgm:prSet presAssocID="{CA740D59-187F-4344-845C-857559FFF87F}" presName="composite" presStyleCnt="0"/>
      <dgm:spPr/>
    </dgm:pt>
    <dgm:pt modelId="{31006126-D57B-4BE3-B315-9A7FF5DB0013}" type="pres">
      <dgm:prSet presAssocID="{CA740D59-187F-4344-845C-857559FFF87F}" presName="parTx" presStyleLbl="alignNode1" presStyleIdx="1" presStyleCnt="2">
        <dgm:presLayoutVars>
          <dgm:chMax val="0"/>
          <dgm:chPref val="0"/>
          <dgm:bulletEnabled val="1"/>
        </dgm:presLayoutVars>
      </dgm:prSet>
      <dgm:spPr/>
    </dgm:pt>
    <dgm:pt modelId="{3E52F411-6F19-43FB-9AA1-25699D9FE9FB}" type="pres">
      <dgm:prSet presAssocID="{CA740D59-187F-4344-845C-857559FFF87F}" presName="desTx" presStyleLbl="alignAccFollowNode1" presStyleIdx="1" presStyleCnt="2" custLinFactNeighborX="820" custLinFactNeighborY="1221">
        <dgm:presLayoutVars>
          <dgm:bulletEnabled val="1"/>
        </dgm:presLayoutVars>
      </dgm:prSet>
      <dgm:spPr/>
    </dgm:pt>
  </dgm:ptLst>
  <dgm:cxnLst>
    <dgm:cxn modelId="{64878302-C300-4BA3-AD5A-81C00E6E03FB}" type="presOf" srcId="{641C7CBC-94AF-4045-8F33-502A20FD8E24}" destId="{34AC69D6-9318-4240-9487-3F9E9C471D34}" srcOrd="0" destOrd="0" presId="urn:microsoft.com/office/officeart/2005/8/layout/hList1"/>
    <dgm:cxn modelId="{12842266-6C33-4EBC-8C26-21E96066D4E4}" srcId="{43249551-B1C3-430E-9E97-1A8491E83B8F}" destId="{D6F19F7F-4B6C-44E2-88AA-7A66B3743D52}" srcOrd="1" destOrd="0" parTransId="{10414834-3CA3-47D9-BF40-0D20B19CC30B}" sibTransId="{C4EAE413-0518-4897-ABD9-FD35A256F831}"/>
    <dgm:cxn modelId="{59CB204E-4249-4980-A1F7-31E7CB5DC8DC}" srcId="{CA740D59-187F-4344-845C-857559FFF87F}" destId="{ACA00A07-DED4-4D53-B122-817DCC6ADD4C}" srcOrd="1" destOrd="0" parTransId="{98B9108B-FF5A-404E-B387-9FFACE930998}" sibTransId="{783296F6-5D2C-4B89-A350-53A72CF33A1F}"/>
    <dgm:cxn modelId="{0671BD71-D827-4E5E-B402-9D04BEE11ED7}" type="presOf" srcId="{D6F19F7F-4B6C-44E2-88AA-7A66B3743D52}" destId="{D87C9840-E4FE-4868-8454-1C3AFDB25725}" srcOrd="0" destOrd="1" presId="urn:microsoft.com/office/officeart/2005/8/layout/hList1"/>
    <dgm:cxn modelId="{BE16E055-A922-4727-9BCB-B58BA083093E}" type="presOf" srcId="{D010F9AE-E2CD-4415-8470-465D2AFA9405}" destId="{D87C9840-E4FE-4868-8454-1C3AFDB25725}" srcOrd="0" destOrd="0" presId="urn:microsoft.com/office/officeart/2005/8/layout/hList1"/>
    <dgm:cxn modelId="{4F335377-B64F-4EF1-92AB-062560BF071B}" srcId="{CA740D59-187F-4344-845C-857559FFF87F}" destId="{A65EA6BC-C67F-4B80-AD58-F28BBBC4B1C9}" srcOrd="2" destOrd="0" parTransId="{7ED24E47-9184-4A9F-8349-2E9D7366EA7D}" sibTransId="{21E76B9F-C03A-44FC-968C-6D6AA3DBA72B}"/>
    <dgm:cxn modelId="{72143586-68F7-4442-B00B-40F2F620396D}" type="presOf" srcId="{CA740D59-187F-4344-845C-857559FFF87F}" destId="{31006126-D57B-4BE3-B315-9A7FF5DB0013}" srcOrd="0" destOrd="0" presId="urn:microsoft.com/office/officeart/2005/8/layout/hList1"/>
    <dgm:cxn modelId="{96EC4C8F-B15D-4EDF-8AC2-3B13073E20FA}" type="presOf" srcId="{6FD22A2E-8270-4B1F-97FA-EF5DEFE8B3A3}" destId="{3E52F411-6F19-43FB-9AA1-25699D9FE9FB}" srcOrd="0" destOrd="0" presId="urn:microsoft.com/office/officeart/2005/8/layout/hList1"/>
    <dgm:cxn modelId="{391374BB-7F31-4772-8DA2-C913C5553197}" srcId="{641C7CBC-94AF-4045-8F33-502A20FD8E24}" destId="{CA740D59-187F-4344-845C-857559FFF87F}" srcOrd="1" destOrd="0" parTransId="{E8F36DD3-5E2A-4036-8236-FCCFC835E29F}" sibTransId="{63A64F6B-122C-4223-8AC2-AFBCAE6D12D8}"/>
    <dgm:cxn modelId="{D53435BE-56E9-4CF4-BF5A-563796428440}" srcId="{43249551-B1C3-430E-9E97-1A8491E83B8F}" destId="{D010F9AE-E2CD-4415-8470-465D2AFA9405}" srcOrd="0" destOrd="0" parTransId="{D31B6020-4927-4C29-BAAA-AF9E0FC31306}" sibTransId="{04BCBFB9-3B5F-4948-AC71-0F89CBF43A69}"/>
    <dgm:cxn modelId="{0AC43FC3-6AE9-4CFA-8A32-2BDACDDBAD1B}" srcId="{641C7CBC-94AF-4045-8F33-502A20FD8E24}" destId="{43249551-B1C3-430E-9E97-1A8491E83B8F}" srcOrd="0" destOrd="0" parTransId="{A23B0A5E-46BF-48B0-A737-792F3304DD14}" sibTransId="{400ECCCC-AD22-4E69-B956-A803F48858EC}"/>
    <dgm:cxn modelId="{A3C4DACD-29F6-4E9A-B4B8-A476A50C5A5A}" type="presOf" srcId="{ACA00A07-DED4-4D53-B122-817DCC6ADD4C}" destId="{3E52F411-6F19-43FB-9AA1-25699D9FE9FB}" srcOrd="0" destOrd="1" presId="urn:microsoft.com/office/officeart/2005/8/layout/hList1"/>
    <dgm:cxn modelId="{A271E0CD-EAE2-4E34-874F-AC9659DA099C}" type="presOf" srcId="{A65EA6BC-C67F-4B80-AD58-F28BBBC4B1C9}" destId="{3E52F411-6F19-43FB-9AA1-25699D9FE9FB}" srcOrd="0" destOrd="2" presId="urn:microsoft.com/office/officeart/2005/8/layout/hList1"/>
    <dgm:cxn modelId="{D67AA6E0-14FB-4D89-9B61-36CE1E334E55}" srcId="{CA740D59-187F-4344-845C-857559FFF87F}" destId="{6FD22A2E-8270-4B1F-97FA-EF5DEFE8B3A3}" srcOrd="0" destOrd="0" parTransId="{DEDA47B0-4E63-4BCB-81BE-B2B97FA9E1EB}" sibTransId="{742E860A-016A-4A81-BBED-059450096E98}"/>
    <dgm:cxn modelId="{44EAF1ED-DFD4-40C1-AA0D-7B7E43A1447C}" type="presOf" srcId="{43249551-B1C3-430E-9E97-1A8491E83B8F}" destId="{6AB783BB-CFDA-462E-8811-E1AD15244BB4}" srcOrd="0" destOrd="0" presId="urn:microsoft.com/office/officeart/2005/8/layout/hList1"/>
    <dgm:cxn modelId="{4DE5E73E-280F-431F-BBAE-A3C57B802275}" type="presParOf" srcId="{34AC69D6-9318-4240-9487-3F9E9C471D34}" destId="{356323CC-735C-4066-A6EA-BD56D0538FC5}" srcOrd="0" destOrd="0" presId="urn:microsoft.com/office/officeart/2005/8/layout/hList1"/>
    <dgm:cxn modelId="{B121E85E-E024-4A98-9BA8-18E932104FB8}" type="presParOf" srcId="{356323CC-735C-4066-A6EA-BD56D0538FC5}" destId="{6AB783BB-CFDA-462E-8811-E1AD15244BB4}" srcOrd="0" destOrd="0" presId="urn:microsoft.com/office/officeart/2005/8/layout/hList1"/>
    <dgm:cxn modelId="{F115A3E8-21F7-450C-BBE9-6C54968087EE}" type="presParOf" srcId="{356323CC-735C-4066-A6EA-BD56D0538FC5}" destId="{D87C9840-E4FE-4868-8454-1C3AFDB25725}" srcOrd="1" destOrd="0" presId="urn:microsoft.com/office/officeart/2005/8/layout/hList1"/>
    <dgm:cxn modelId="{673ED2E8-CED8-4A12-97DD-DB2463CD6FD0}" type="presParOf" srcId="{34AC69D6-9318-4240-9487-3F9E9C471D34}" destId="{ACBA7FF6-8538-45BC-8230-66D38D878E76}" srcOrd="1" destOrd="0" presId="urn:microsoft.com/office/officeart/2005/8/layout/hList1"/>
    <dgm:cxn modelId="{009BA32E-442D-44C0-838D-2DC71E887077}" type="presParOf" srcId="{34AC69D6-9318-4240-9487-3F9E9C471D34}" destId="{07FF0C9C-B3A0-4181-BB54-328F1138DECB}" srcOrd="2" destOrd="0" presId="urn:microsoft.com/office/officeart/2005/8/layout/hList1"/>
    <dgm:cxn modelId="{CA70127A-5A50-4963-8A33-93F76AB69F9E}" type="presParOf" srcId="{07FF0C9C-B3A0-4181-BB54-328F1138DECB}" destId="{31006126-D57B-4BE3-B315-9A7FF5DB0013}" srcOrd="0" destOrd="0" presId="urn:microsoft.com/office/officeart/2005/8/layout/hList1"/>
    <dgm:cxn modelId="{B7BA3243-ED0B-4D45-9455-7DAAD7029B98}" type="presParOf" srcId="{07FF0C9C-B3A0-4181-BB54-328F1138DECB}" destId="{3E52F411-6F19-43FB-9AA1-25699D9FE9F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87FD0C-BDAF-4172-874E-05DCDCECC8A6}"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A1738D7A-F05A-4022-92A4-62EDBA53FC10}">
      <dgm:prSet/>
      <dgm:spPr/>
      <dgm:t>
        <a:bodyPr/>
        <a:lstStyle/>
        <a:p>
          <a:r>
            <a:rPr lang="el-GR"/>
            <a:t>Προκλήσεις για τις αγορές εργασίας και τις εφοδιαστικές αλυσίδες στην Ευρώπη</a:t>
          </a:r>
          <a:endParaRPr lang="en-US"/>
        </a:p>
      </dgm:t>
    </dgm:pt>
    <dgm:pt modelId="{09C3EED9-BF88-42E8-93DE-505824D13F07}" type="parTrans" cxnId="{B9956212-678F-4990-84CE-C2DA06E08716}">
      <dgm:prSet/>
      <dgm:spPr/>
      <dgm:t>
        <a:bodyPr/>
        <a:lstStyle/>
        <a:p>
          <a:endParaRPr lang="en-US"/>
        </a:p>
      </dgm:t>
    </dgm:pt>
    <dgm:pt modelId="{AF8C425B-E471-4D3C-8C72-B56EB6520C92}" type="sibTrans" cxnId="{B9956212-678F-4990-84CE-C2DA06E08716}">
      <dgm:prSet/>
      <dgm:spPr/>
      <dgm:t>
        <a:bodyPr/>
        <a:lstStyle/>
        <a:p>
          <a:endParaRPr lang="en-US"/>
        </a:p>
      </dgm:t>
    </dgm:pt>
    <dgm:pt modelId="{2E10994B-A220-4F29-9C95-5B379A210993}">
      <dgm:prSet/>
      <dgm:spPr/>
      <dgm:t>
        <a:bodyPr/>
        <a:lstStyle/>
        <a:p>
          <a:r>
            <a:rPr lang="el-GR"/>
            <a:t>Απαιτήσεις για νέες δεξιότητες </a:t>
          </a:r>
          <a:endParaRPr lang="en-US"/>
        </a:p>
      </dgm:t>
    </dgm:pt>
    <dgm:pt modelId="{EAE8A1CB-A6E7-4DC6-B46E-D1A1DFECB6D0}" type="parTrans" cxnId="{C56557DF-2F66-4C13-A7BB-3214A3796B87}">
      <dgm:prSet/>
      <dgm:spPr/>
      <dgm:t>
        <a:bodyPr/>
        <a:lstStyle/>
        <a:p>
          <a:endParaRPr lang="en-US"/>
        </a:p>
      </dgm:t>
    </dgm:pt>
    <dgm:pt modelId="{0698AC70-82AE-4067-91A3-CAD3B185BB5D}" type="sibTrans" cxnId="{C56557DF-2F66-4C13-A7BB-3214A3796B87}">
      <dgm:prSet/>
      <dgm:spPr/>
      <dgm:t>
        <a:bodyPr/>
        <a:lstStyle/>
        <a:p>
          <a:endParaRPr lang="en-US"/>
        </a:p>
      </dgm:t>
    </dgm:pt>
    <dgm:pt modelId="{E9388356-3347-412B-B754-4084B35101B7}">
      <dgm:prSet/>
      <dgm:spPr/>
      <dgm:t>
        <a:bodyPr/>
        <a:lstStyle/>
        <a:p>
          <a:r>
            <a:rPr lang="el-GR"/>
            <a:t>Η προσαρμογή στις νέες ανάγκες και απαιτήσεις απαιτεί χρόνο και ευελιξία </a:t>
          </a:r>
          <a:endParaRPr lang="en-US"/>
        </a:p>
      </dgm:t>
    </dgm:pt>
    <dgm:pt modelId="{E7AF7219-749D-40AB-9BA1-04D9741C7B0A}" type="parTrans" cxnId="{5B39C61B-777C-4589-874A-30D32FB992D2}">
      <dgm:prSet/>
      <dgm:spPr/>
      <dgm:t>
        <a:bodyPr/>
        <a:lstStyle/>
        <a:p>
          <a:endParaRPr lang="en-US"/>
        </a:p>
      </dgm:t>
    </dgm:pt>
    <dgm:pt modelId="{8D92B1CD-541D-46DD-82B6-60820392273A}" type="sibTrans" cxnId="{5B39C61B-777C-4589-874A-30D32FB992D2}">
      <dgm:prSet/>
      <dgm:spPr/>
      <dgm:t>
        <a:bodyPr/>
        <a:lstStyle/>
        <a:p>
          <a:endParaRPr lang="en-US"/>
        </a:p>
      </dgm:t>
    </dgm:pt>
    <dgm:pt modelId="{8C96C649-F433-4ED0-8A0E-05AD5AD9FDAC}">
      <dgm:prSet/>
      <dgm:spPr/>
      <dgm:t>
        <a:bodyPr/>
        <a:lstStyle/>
        <a:p>
          <a:r>
            <a:rPr lang="el-GR"/>
            <a:t>Εάν η εφαρμογή των σχεδίων προκαλέσει «βίαιες» αλλαγές για το εργατικό δυναμικό και τους παραγωγικούς τομείς μπορεί να οδηγήσει σε κοινωνικές εντάσεις, συμφόρηση στις εφοδιαστικές αλυσίδες (προσφορά) και στρεβλώσεις στην αγορά</a:t>
          </a:r>
          <a:endParaRPr lang="en-US"/>
        </a:p>
      </dgm:t>
    </dgm:pt>
    <dgm:pt modelId="{D3C4E34F-C454-4CED-89CA-59026F51E22A}" type="parTrans" cxnId="{2A3F2F58-16DD-4EB0-8BF2-C65AC39A2B67}">
      <dgm:prSet/>
      <dgm:spPr/>
      <dgm:t>
        <a:bodyPr/>
        <a:lstStyle/>
        <a:p>
          <a:endParaRPr lang="en-US"/>
        </a:p>
      </dgm:t>
    </dgm:pt>
    <dgm:pt modelId="{9A8A4F90-C957-4829-A7F4-B41C8E92F38C}" type="sibTrans" cxnId="{2A3F2F58-16DD-4EB0-8BF2-C65AC39A2B67}">
      <dgm:prSet/>
      <dgm:spPr/>
      <dgm:t>
        <a:bodyPr/>
        <a:lstStyle/>
        <a:p>
          <a:endParaRPr lang="en-US"/>
        </a:p>
      </dgm:t>
    </dgm:pt>
    <dgm:pt modelId="{584CCD78-F28F-4BBD-9E3B-3425D00924ED}" type="pres">
      <dgm:prSet presAssocID="{9487FD0C-BDAF-4172-874E-05DCDCECC8A6}" presName="vert0" presStyleCnt="0">
        <dgm:presLayoutVars>
          <dgm:dir/>
          <dgm:animOne val="branch"/>
          <dgm:animLvl val="lvl"/>
        </dgm:presLayoutVars>
      </dgm:prSet>
      <dgm:spPr/>
    </dgm:pt>
    <dgm:pt modelId="{4DEDFA91-EFA1-4CE0-82D2-4DCF6984A0F0}" type="pres">
      <dgm:prSet presAssocID="{A1738D7A-F05A-4022-92A4-62EDBA53FC10}" presName="thickLine" presStyleLbl="alignNode1" presStyleIdx="0" presStyleCnt="4"/>
      <dgm:spPr/>
    </dgm:pt>
    <dgm:pt modelId="{3A182500-3436-4029-9741-9FF5B4305745}" type="pres">
      <dgm:prSet presAssocID="{A1738D7A-F05A-4022-92A4-62EDBA53FC10}" presName="horz1" presStyleCnt="0"/>
      <dgm:spPr/>
    </dgm:pt>
    <dgm:pt modelId="{4EDF7320-C017-4593-BE74-4CB2919F169B}" type="pres">
      <dgm:prSet presAssocID="{A1738D7A-F05A-4022-92A4-62EDBA53FC10}" presName="tx1" presStyleLbl="revTx" presStyleIdx="0" presStyleCnt="4"/>
      <dgm:spPr/>
    </dgm:pt>
    <dgm:pt modelId="{4D02834F-47E8-40FB-88BC-C1B3EDA54092}" type="pres">
      <dgm:prSet presAssocID="{A1738D7A-F05A-4022-92A4-62EDBA53FC10}" presName="vert1" presStyleCnt="0"/>
      <dgm:spPr/>
    </dgm:pt>
    <dgm:pt modelId="{C09E441F-D055-4D38-A3E0-99C9097DB51E}" type="pres">
      <dgm:prSet presAssocID="{2E10994B-A220-4F29-9C95-5B379A210993}" presName="thickLine" presStyleLbl="alignNode1" presStyleIdx="1" presStyleCnt="4"/>
      <dgm:spPr/>
    </dgm:pt>
    <dgm:pt modelId="{9EE99B9D-0845-4A9F-AF7B-2FC85EC22438}" type="pres">
      <dgm:prSet presAssocID="{2E10994B-A220-4F29-9C95-5B379A210993}" presName="horz1" presStyleCnt="0"/>
      <dgm:spPr/>
    </dgm:pt>
    <dgm:pt modelId="{6E4CDA23-0FFA-4374-8D6D-4289B658ED37}" type="pres">
      <dgm:prSet presAssocID="{2E10994B-A220-4F29-9C95-5B379A210993}" presName="tx1" presStyleLbl="revTx" presStyleIdx="1" presStyleCnt="4"/>
      <dgm:spPr/>
    </dgm:pt>
    <dgm:pt modelId="{713A6BA1-5B85-4CD4-96C1-819AB920A9EB}" type="pres">
      <dgm:prSet presAssocID="{2E10994B-A220-4F29-9C95-5B379A210993}" presName="vert1" presStyleCnt="0"/>
      <dgm:spPr/>
    </dgm:pt>
    <dgm:pt modelId="{7D227554-C40B-4EF2-ADD1-E0457DABC36C}" type="pres">
      <dgm:prSet presAssocID="{E9388356-3347-412B-B754-4084B35101B7}" presName="thickLine" presStyleLbl="alignNode1" presStyleIdx="2" presStyleCnt="4"/>
      <dgm:spPr/>
    </dgm:pt>
    <dgm:pt modelId="{1633AE23-052F-4279-887F-280A894DDC55}" type="pres">
      <dgm:prSet presAssocID="{E9388356-3347-412B-B754-4084B35101B7}" presName="horz1" presStyleCnt="0"/>
      <dgm:spPr/>
    </dgm:pt>
    <dgm:pt modelId="{4B86A78A-2703-4092-9826-6FE47A24E453}" type="pres">
      <dgm:prSet presAssocID="{E9388356-3347-412B-B754-4084B35101B7}" presName="tx1" presStyleLbl="revTx" presStyleIdx="2" presStyleCnt="4"/>
      <dgm:spPr/>
    </dgm:pt>
    <dgm:pt modelId="{7C14289E-1AF0-427D-B658-05061E71B3AF}" type="pres">
      <dgm:prSet presAssocID="{E9388356-3347-412B-B754-4084B35101B7}" presName="vert1" presStyleCnt="0"/>
      <dgm:spPr/>
    </dgm:pt>
    <dgm:pt modelId="{5BD54275-B715-414C-89B1-BB609358722C}" type="pres">
      <dgm:prSet presAssocID="{8C96C649-F433-4ED0-8A0E-05AD5AD9FDAC}" presName="thickLine" presStyleLbl="alignNode1" presStyleIdx="3" presStyleCnt="4"/>
      <dgm:spPr/>
    </dgm:pt>
    <dgm:pt modelId="{EE05560D-021D-4295-B100-B28A5D341D53}" type="pres">
      <dgm:prSet presAssocID="{8C96C649-F433-4ED0-8A0E-05AD5AD9FDAC}" presName="horz1" presStyleCnt="0"/>
      <dgm:spPr/>
    </dgm:pt>
    <dgm:pt modelId="{B4C0D322-C527-427B-9F32-1F3908074CDA}" type="pres">
      <dgm:prSet presAssocID="{8C96C649-F433-4ED0-8A0E-05AD5AD9FDAC}" presName="tx1" presStyleLbl="revTx" presStyleIdx="3" presStyleCnt="4"/>
      <dgm:spPr/>
    </dgm:pt>
    <dgm:pt modelId="{A97EFA05-B904-4183-BB31-C2D5EA892708}" type="pres">
      <dgm:prSet presAssocID="{8C96C649-F433-4ED0-8A0E-05AD5AD9FDAC}" presName="vert1" presStyleCnt="0"/>
      <dgm:spPr/>
    </dgm:pt>
  </dgm:ptLst>
  <dgm:cxnLst>
    <dgm:cxn modelId="{DFEA030A-8EA1-482D-9F93-FDC44403FAF9}" type="presOf" srcId="{9487FD0C-BDAF-4172-874E-05DCDCECC8A6}" destId="{584CCD78-F28F-4BBD-9E3B-3425D00924ED}" srcOrd="0" destOrd="0" presId="urn:microsoft.com/office/officeart/2008/layout/LinedList"/>
    <dgm:cxn modelId="{B9956212-678F-4990-84CE-C2DA06E08716}" srcId="{9487FD0C-BDAF-4172-874E-05DCDCECC8A6}" destId="{A1738D7A-F05A-4022-92A4-62EDBA53FC10}" srcOrd="0" destOrd="0" parTransId="{09C3EED9-BF88-42E8-93DE-505824D13F07}" sibTransId="{AF8C425B-E471-4D3C-8C72-B56EB6520C92}"/>
    <dgm:cxn modelId="{5B39C61B-777C-4589-874A-30D32FB992D2}" srcId="{9487FD0C-BDAF-4172-874E-05DCDCECC8A6}" destId="{E9388356-3347-412B-B754-4084B35101B7}" srcOrd="2" destOrd="0" parTransId="{E7AF7219-749D-40AB-9BA1-04D9741C7B0A}" sibTransId="{8D92B1CD-541D-46DD-82B6-60820392273A}"/>
    <dgm:cxn modelId="{B20DF54C-AA95-4493-8639-B09D500E7329}" type="presOf" srcId="{E9388356-3347-412B-B754-4084B35101B7}" destId="{4B86A78A-2703-4092-9826-6FE47A24E453}" srcOrd="0" destOrd="0" presId="urn:microsoft.com/office/officeart/2008/layout/LinedList"/>
    <dgm:cxn modelId="{EC2AFA74-DDDC-40D5-BCBB-C418C84E78D3}" type="presOf" srcId="{2E10994B-A220-4F29-9C95-5B379A210993}" destId="{6E4CDA23-0FFA-4374-8D6D-4289B658ED37}" srcOrd="0" destOrd="0" presId="urn:microsoft.com/office/officeart/2008/layout/LinedList"/>
    <dgm:cxn modelId="{2A3F2F58-16DD-4EB0-8BF2-C65AC39A2B67}" srcId="{9487FD0C-BDAF-4172-874E-05DCDCECC8A6}" destId="{8C96C649-F433-4ED0-8A0E-05AD5AD9FDAC}" srcOrd="3" destOrd="0" parTransId="{D3C4E34F-C454-4CED-89CA-59026F51E22A}" sibTransId="{9A8A4F90-C957-4829-A7F4-B41C8E92F38C}"/>
    <dgm:cxn modelId="{3C38D6CC-A9A0-437E-85DD-8EC359A4E3A1}" type="presOf" srcId="{8C96C649-F433-4ED0-8A0E-05AD5AD9FDAC}" destId="{B4C0D322-C527-427B-9F32-1F3908074CDA}" srcOrd="0" destOrd="0" presId="urn:microsoft.com/office/officeart/2008/layout/LinedList"/>
    <dgm:cxn modelId="{89BAF6D6-117D-43BF-9D40-7C20E0AF1457}" type="presOf" srcId="{A1738D7A-F05A-4022-92A4-62EDBA53FC10}" destId="{4EDF7320-C017-4593-BE74-4CB2919F169B}" srcOrd="0" destOrd="0" presId="urn:microsoft.com/office/officeart/2008/layout/LinedList"/>
    <dgm:cxn modelId="{C56557DF-2F66-4C13-A7BB-3214A3796B87}" srcId="{9487FD0C-BDAF-4172-874E-05DCDCECC8A6}" destId="{2E10994B-A220-4F29-9C95-5B379A210993}" srcOrd="1" destOrd="0" parTransId="{EAE8A1CB-A6E7-4DC6-B46E-D1A1DFECB6D0}" sibTransId="{0698AC70-82AE-4067-91A3-CAD3B185BB5D}"/>
    <dgm:cxn modelId="{59516E0D-F769-4354-87DE-E3E97DF425AD}" type="presParOf" srcId="{584CCD78-F28F-4BBD-9E3B-3425D00924ED}" destId="{4DEDFA91-EFA1-4CE0-82D2-4DCF6984A0F0}" srcOrd="0" destOrd="0" presId="urn:microsoft.com/office/officeart/2008/layout/LinedList"/>
    <dgm:cxn modelId="{E903BF0D-F3DF-420B-8ED6-F48DF3285726}" type="presParOf" srcId="{584CCD78-F28F-4BBD-9E3B-3425D00924ED}" destId="{3A182500-3436-4029-9741-9FF5B4305745}" srcOrd="1" destOrd="0" presId="urn:microsoft.com/office/officeart/2008/layout/LinedList"/>
    <dgm:cxn modelId="{832DC42E-F9B0-4248-AF98-B93AD3487409}" type="presParOf" srcId="{3A182500-3436-4029-9741-9FF5B4305745}" destId="{4EDF7320-C017-4593-BE74-4CB2919F169B}" srcOrd="0" destOrd="0" presId="urn:microsoft.com/office/officeart/2008/layout/LinedList"/>
    <dgm:cxn modelId="{BFCEAFFD-295B-400D-A5F6-B567270A8D98}" type="presParOf" srcId="{3A182500-3436-4029-9741-9FF5B4305745}" destId="{4D02834F-47E8-40FB-88BC-C1B3EDA54092}" srcOrd="1" destOrd="0" presId="urn:microsoft.com/office/officeart/2008/layout/LinedList"/>
    <dgm:cxn modelId="{7371820B-93D6-4E29-BB68-E20C160114E7}" type="presParOf" srcId="{584CCD78-F28F-4BBD-9E3B-3425D00924ED}" destId="{C09E441F-D055-4D38-A3E0-99C9097DB51E}" srcOrd="2" destOrd="0" presId="urn:microsoft.com/office/officeart/2008/layout/LinedList"/>
    <dgm:cxn modelId="{39E9BA29-C6BB-4A90-B50C-91591E0B73A7}" type="presParOf" srcId="{584CCD78-F28F-4BBD-9E3B-3425D00924ED}" destId="{9EE99B9D-0845-4A9F-AF7B-2FC85EC22438}" srcOrd="3" destOrd="0" presId="urn:microsoft.com/office/officeart/2008/layout/LinedList"/>
    <dgm:cxn modelId="{A5BF6258-B14F-4673-9BF9-914E404BAD94}" type="presParOf" srcId="{9EE99B9D-0845-4A9F-AF7B-2FC85EC22438}" destId="{6E4CDA23-0FFA-4374-8D6D-4289B658ED37}" srcOrd="0" destOrd="0" presId="urn:microsoft.com/office/officeart/2008/layout/LinedList"/>
    <dgm:cxn modelId="{CC4E2C55-BDDF-4058-94BF-BE6AD8F27548}" type="presParOf" srcId="{9EE99B9D-0845-4A9F-AF7B-2FC85EC22438}" destId="{713A6BA1-5B85-4CD4-96C1-819AB920A9EB}" srcOrd="1" destOrd="0" presId="urn:microsoft.com/office/officeart/2008/layout/LinedList"/>
    <dgm:cxn modelId="{3B62DEC1-61F2-4DDD-8D36-AB3DBA2F80DD}" type="presParOf" srcId="{584CCD78-F28F-4BBD-9E3B-3425D00924ED}" destId="{7D227554-C40B-4EF2-ADD1-E0457DABC36C}" srcOrd="4" destOrd="0" presId="urn:microsoft.com/office/officeart/2008/layout/LinedList"/>
    <dgm:cxn modelId="{B9AE73C0-C001-4AED-AB97-999C9A3FE0D9}" type="presParOf" srcId="{584CCD78-F28F-4BBD-9E3B-3425D00924ED}" destId="{1633AE23-052F-4279-887F-280A894DDC55}" srcOrd="5" destOrd="0" presId="urn:microsoft.com/office/officeart/2008/layout/LinedList"/>
    <dgm:cxn modelId="{DB34C4E7-F52C-474B-A2DC-B2FAE416663D}" type="presParOf" srcId="{1633AE23-052F-4279-887F-280A894DDC55}" destId="{4B86A78A-2703-4092-9826-6FE47A24E453}" srcOrd="0" destOrd="0" presId="urn:microsoft.com/office/officeart/2008/layout/LinedList"/>
    <dgm:cxn modelId="{5121E5F7-ABCE-4866-A9F2-BC747DF6ADAB}" type="presParOf" srcId="{1633AE23-052F-4279-887F-280A894DDC55}" destId="{7C14289E-1AF0-427D-B658-05061E71B3AF}" srcOrd="1" destOrd="0" presId="urn:microsoft.com/office/officeart/2008/layout/LinedList"/>
    <dgm:cxn modelId="{EC15FE2A-7C4B-400A-AE10-49D62BA835CB}" type="presParOf" srcId="{584CCD78-F28F-4BBD-9E3B-3425D00924ED}" destId="{5BD54275-B715-414C-89B1-BB609358722C}" srcOrd="6" destOrd="0" presId="urn:microsoft.com/office/officeart/2008/layout/LinedList"/>
    <dgm:cxn modelId="{51EF0314-CA64-403C-89FC-4A7D58CCBE9F}" type="presParOf" srcId="{584CCD78-F28F-4BBD-9E3B-3425D00924ED}" destId="{EE05560D-021D-4295-B100-B28A5D341D53}" srcOrd="7" destOrd="0" presId="urn:microsoft.com/office/officeart/2008/layout/LinedList"/>
    <dgm:cxn modelId="{8114CFD4-DA0C-49EA-9293-EAB9C94D8F07}" type="presParOf" srcId="{EE05560D-021D-4295-B100-B28A5D341D53}" destId="{B4C0D322-C527-427B-9F32-1F3908074CDA}" srcOrd="0" destOrd="0" presId="urn:microsoft.com/office/officeart/2008/layout/LinedList"/>
    <dgm:cxn modelId="{739B718B-249C-453D-8E5D-1761408EDA0D}" type="presParOf" srcId="{EE05560D-021D-4295-B100-B28A5D341D53}" destId="{A97EFA05-B904-4183-BB31-C2D5EA89270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5C0CC37-965D-4356-8811-59EA11EAC71E}"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210A8258-3E58-457E-B588-B99E88A16E00}">
      <dgm:prSet/>
      <dgm:spPr/>
      <dgm:t>
        <a:bodyPr/>
        <a:lstStyle/>
        <a:p>
          <a:pPr>
            <a:lnSpc>
              <a:spcPct val="100000"/>
            </a:lnSpc>
          </a:pPr>
          <a:r>
            <a:rPr lang="en-US" b="1"/>
            <a:t>Stella Tsani</a:t>
          </a:r>
        </a:p>
      </dgm:t>
    </dgm:pt>
    <dgm:pt modelId="{D36BC5D4-FC65-471A-B9AC-0C2F51CB5883}" type="parTrans" cxnId="{835AD77C-5F2B-4AB0-8ECD-8424660094D8}">
      <dgm:prSet/>
      <dgm:spPr/>
      <dgm:t>
        <a:bodyPr/>
        <a:lstStyle/>
        <a:p>
          <a:endParaRPr lang="en-US"/>
        </a:p>
      </dgm:t>
    </dgm:pt>
    <dgm:pt modelId="{B67E3DAA-6155-481F-A7D9-C0CDFF38B7FF}" type="sibTrans" cxnId="{835AD77C-5F2B-4AB0-8ECD-8424660094D8}">
      <dgm:prSet/>
      <dgm:spPr/>
      <dgm:t>
        <a:bodyPr/>
        <a:lstStyle/>
        <a:p>
          <a:endParaRPr lang="en-US"/>
        </a:p>
      </dgm:t>
    </dgm:pt>
    <dgm:pt modelId="{CA159CC3-5850-4CE1-A3EF-95B011AFC784}">
      <dgm:prSet/>
      <dgm:spPr/>
      <dgm:t>
        <a:bodyPr/>
        <a:lstStyle/>
        <a:p>
          <a:pPr>
            <a:lnSpc>
              <a:spcPct val="100000"/>
            </a:lnSpc>
          </a:pPr>
          <a:r>
            <a:rPr lang="en-US" b="1">
              <a:hlinkClick xmlns:r="http://schemas.openxmlformats.org/officeDocument/2006/relationships" r:id="rId1"/>
            </a:rPr>
            <a:t>stellatsani@uoi.gr</a:t>
          </a:r>
          <a:endParaRPr lang="en-US" b="1"/>
        </a:p>
      </dgm:t>
    </dgm:pt>
    <dgm:pt modelId="{7FF37E21-735A-4414-883F-3C1503CBD7DF}" type="parTrans" cxnId="{2B38FAEA-63AF-423C-80FB-77937BABB59F}">
      <dgm:prSet/>
      <dgm:spPr/>
      <dgm:t>
        <a:bodyPr/>
        <a:lstStyle/>
        <a:p>
          <a:endParaRPr lang="en-US"/>
        </a:p>
      </dgm:t>
    </dgm:pt>
    <dgm:pt modelId="{5B2FB3F8-2D09-4C96-97BB-C1DCAAE106F1}" type="sibTrans" cxnId="{2B38FAEA-63AF-423C-80FB-77937BABB59F}">
      <dgm:prSet/>
      <dgm:spPr/>
      <dgm:t>
        <a:bodyPr/>
        <a:lstStyle/>
        <a:p>
          <a:endParaRPr lang="en-US"/>
        </a:p>
      </dgm:t>
    </dgm:pt>
    <dgm:pt modelId="{ED305133-6D45-4E83-A750-335AD261A775}" type="pres">
      <dgm:prSet presAssocID="{35C0CC37-965D-4356-8811-59EA11EAC71E}" presName="root" presStyleCnt="0">
        <dgm:presLayoutVars>
          <dgm:dir/>
          <dgm:resizeHandles val="exact"/>
        </dgm:presLayoutVars>
      </dgm:prSet>
      <dgm:spPr/>
    </dgm:pt>
    <dgm:pt modelId="{48DC07C3-E177-468D-A103-A91DA2320D70}" type="pres">
      <dgm:prSet presAssocID="{210A8258-3E58-457E-B588-B99E88A16E00}" presName="compNode" presStyleCnt="0"/>
      <dgm:spPr/>
    </dgm:pt>
    <dgm:pt modelId="{F52B09BF-3AC1-4828-9276-2AE3899AC19D}" type="pres">
      <dgm:prSet presAssocID="{210A8258-3E58-457E-B588-B99E88A16E00}" presName="bgRect" presStyleLbl="bgShp" presStyleIdx="0" presStyleCnt="2"/>
      <dgm:spPr/>
    </dgm:pt>
    <dgm:pt modelId="{2301C49C-228B-4FF4-B9EF-015FED79239F}" type="pres">
      <dgm:prSet presAssocID="{210A8258-3E58-457E-B588-B99E88A16E00}"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Παρακολούθηση με συμπαγές γέμισμα"/>
        </a:ext>
      </dgm:extLst>
    </dgm:pt>
    <dgm:pt modelId="{27CB58F8-EBA0-4269-BE5B-758C90E0A27A}" type="pres">
      <dgm:prSet presAssocID="{210A8258-3E58-457E-B588-B99E88A16E00}" presName="spaceRect" presStyleCnt="0"/>
      <dgm:spPr/>
    </dgm:pt>
    <dgm:pt modelId="{17A9EB38-5191-4F31-BC5F-8C6DC60A9E49}" type="pres">
      <dgm:prSet presAssocID="{210A8258-3E58-457E-B588-B99E88A16E00}" presName="parTx" presStyleLbl="revTx" presStyleIdx="0" presStyleCnt="2">
        <dgm:presLayoutVars>
          <dgm:chMax val="0"/>
          <dgm:chPref val="0"/>
        </dgm:presLayoutVars>
      </dgm:prSet>
      <dgm:spPr/>
    </dgm:pt>
    <dgm:pt modelId="{1C371F64-D64B-4572-A505-C0D9B08B8B48}" type="pres">
      <dgm:prSet presAssocID="{B67E3DAA-6155-481F-A7D9-C0CDFF38B7FF}" presName="sibTrans" presStyleCnt="0"/>
      <dgm:spPr/>
    </dgm:pt>
    <dgm:pt modelId="{771CA463-A4E3-435C-9025-523E14ADC85D}" type="pres">
      <dgm:prSet presAssocID="{CA159CC3-5850-4CE1-A3EF-95B011AFC784}" presName="compNode" presStyleCnt="0"/>
      <dgm:spPr/>
    </dgm:pt>
    <dgm:pt modelId="{5EF8100B-9894-4999-A692-47CED7385326}" type="pres">
      <dgm:prSet presAssocID="{CA159CC3-5850-4CE1-A3EF-95B011AFC784}" presName="bgRect" presStyleLbl="bgShp" presStyleIdx="1" presStyleCnt="2"/>
      <dgm:spPr/>
    </dgm:pt>
    <dgm:pt modelId="{549A4317-68E9-4E0B-924B-EF7ED9AEB52D}" type="pres">
      <dgm:prSet presAssocID="{CA159CC3-5850-4CE1-A3EF-95B011AFC784}"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Ηλεκτρονικό ταχυδρομείο"/>
        </a:ext>
      </dgm:extLst>
    </dgm:pt>
    <dgm:pt modelId="{BA426A51-FCFE-467B-B696-FA9454BF7146}" type="pres">
      <dgm:prSet presAssocID="{CA159CC3-5850-4CE1-A3EF-95B011AFC784}" presName="spaceRect" presStyleCnt="0"/>
      <dgm:spPr/>
    </dgm:pt>
    <dgm:pt modelId="{5900F743-983A-4784-A911-631E7E769D6C}" type="pres">
      <dgm:prSet presAssocID="{CA159CC3-5850-4CE1-A3EF-95B011AFC784}" presName="parTx" presStyleLbl="revTx" presStyleIdx="1" presStyleCnt="2">
        <dgm:presLayoutVars>
          <dgm:chMax val="0"/>
          <dgm:chPref val="0"/>
        </dgm:presLayoutVars>
      </dgm:prSet>
      <dgm:spPr/>
    </dgm:pt>
  </dgm:ptLst>
  <dgm:cxnLst>
    <dgm:cxn modelId="{0B9B421B-6A7B-4CAD-A982-391DC6C7CA3C}" type="presOf" srcId="{210A8258-3E58-457E-B588-B99E88A16E00}" destId="{17A9EB38-5191-4F31-BC5F-8C6DC60A9E49}" srcOrd="0" destOrd="0" presId="urn:microsoft.com/office/officeart/2018/2/layout/IconVerticalSolidList"/>
    <dgm:cxn modelId="{ABA6D051-A87D-4B3B-B771-674B83661DA4}" type="presOf" srcId="{35C0CC37-965D-4356-8811-59EA11EAC71E}" destId="{ED305133-6D45-4E83-A750-335AD261A775}" srcOrd="0" destOrd="0" presId="urn:microsoft.com/office/officeart/2018/2/layout/IconVerticalSolidList"/>
    <dgm:cxn modelId="{835AD77C-5F2B-4AB0-8ECD-8424660094D8}" srcId="{35C0CC37-965D-4356-8811-59EA11EAC71E}" destId="{210A8258-3E58-457E-B588-B99E88A16E00}" srcOrd="0" destOrd="0" parTransId="{D36BC5D4-FC65-471A-B9AC-0C2F51CB5883}" sibTransId="{B67E3DAA-6155-481F-A7D9-C0CDFF38B7FF}"/>
    <dgm:cxn modelId="{CDE0558E-E135-4AF7-A515-311C7A1FDE36}" type="presOf" srcId="{CA159CC3-5850-4CE1-A3EF-95B011AFC784}" destId="{5900F743-983A-4784-A911-631E7E769D6C}" srcOrd="0" destOrd="0" presId="urn:microsoft.com/office/officeart/2018/2/layout/IconVerticalSolidList"/>
    <dgm:cxn modelId="{2B38FAEA-63AF-423C-80FB-77937BABB59F}" srcId="{35C0CC37-965D-4356-8811-59EA11EAC71E}" destId="{CA159CC3-5850-4CE1-A3EF-95B011AFC784}" srcOrd="1" destOrd="0" parTransId="{7FF37E21-735A-4414-883F-3C1503CBD7DF}" sibTransId="{5B2FB3F8-2D09-4C96-97BB-C1DCAAE106F1}"/>
    <dgm:cxn modelId="{B61AEACC-4BE6-4DBC-975C-2845CF36CC97}" type="presParOf" srcId="{ED305133-6D45-4E83-A750-335AD261A775}" destId="{48DC07C3-E177-468D-A103-A91DA2320D70}" srcOrd="0" destOrd="0" presId="urn:microsoft.com/office/officeart/2018/2/layout/IconVerticalSolidList"/>
    <dgm:cxn modelId="{053F5EAC-EB30-47E1-B5BA-935FC71A5441}" type="presParOf" srcId="{48DC07C3-E177-468D-A103-A91DA2320D70}" destId="{F52B09BF-3AC1-4828-9276-2AE3899AC19D}" srcOrd="0" destOrd="0" presId="urn:microsoft.com/office/officeart/2018/2/layout/IconVerticalSolidList"/>
    <dgm:cxn modelId="{3B8C675F-BAC0-45E9-83A4-26801666E2FE}" type="presParOf" srcId="{48DC07C3-E177-468D-A103-A91DA2320D70}" destId="{2301C49C-228B-4FF4-B9EF-015FED79239F}" srcOrd="1" destOrd="0" presId="urn:microsoft.com/office/officeart/2018/2/layout/IconVerticalSolidList"/>
    <dgm:cxn modelId="{EBF836E4-E8BD-4794-84EC-553BF7DA02EA}" type="presParOf" srcId="{48DC07C3-E177-468D-A103-A91DA2320D70}" destId="{27CB58F8-EBA0-4269-BE5B-758C90E0A27A}" srcOrd="2" destOrd="0" presId="urn:microsoft.com/office/officeart/2018/2/layout/IconVerticalSolidList"/>
    <dgm:cxn modelId="{07609680-A452-44B3-9F35-4D9AD73C4316}" type="presParOf" srcId="{48DC07C3-E177-468D-A103-A91DA2320D70}" destId="{17A9EB38-5191-4F31-BC5F-8C6DC60A9E49}" srcOrd="3" destOrd="0" presId="urn:microsoft.com/office/officeart/2018/2/layout/IconVerticalSolidList"/>
    <dgm:cxn modelId="{392B812F-DFC6-49C9-881B-A036066B4773}" type="presParOf" srcId="{ED305133-6D45-4E83-A750-335AD261A775}" destId="{1C371F64-D64B-4572-A505-C0D9B08B8B48}" srcOrd="1" destOrd="0" presId="urn:microsoft.com/office/officeart/2018/2/layout/IconVerticalSolidList"/>
    <dgm:cxn modelId="{25C11F69-5DCC-4592-8F51-5CD53BA7BB92}" type="presParOf" srcId="{ED305133-6D45-4E83-A750-335AD261A775}" destId="{771CA463-A4E3-435C-9025-523E14ADC85D}" srcOrd="2" destOrd="0" presId="urn:microsoft.com/office/officeart/2018/2/layout/IconVerticalSolidList"/>
    <dgm:cxn modelId="{A83404B8-5CC2-4914-A0A6-8AF6C689D477}" type="presParOf" srcId="{771CA463-A4E3-435C-9025-523E14ADC85D}" destId="{5EF8100B-9894-4999-A692-47CED7385326}" srcOrd="0" destOrd="0" presId="urn:microsoft.com/office/officeart/2018/2/layout/IconVerticalSolidList"/>
    <dgm:cxn modelId="{7FBB6850-6F99-422B-9E73-BE98D77C5BB4}" type="presParOf" srcId="{771CA463-A4E3-435C-9025-523E14ADC85D}" destId="{549A4317-68E9-4E0B-924B-EF7ED9AEB52D}" srcOrd="1" destOrd="0" presId="urn:microsoft.com/office/officeart/2018/2/layout/IconVerticalSolidList"/>
    <dgm:cxn modelId="{3FB55B87-510B-487F-A89D-ED933ABEC109}" type="presParOf" srcId="{771CA463-A4E3-435C-9025-523E14ADC85D}" destId="{BA426A51-FCFE-467B-B696-FA9454BF7146}" srcOrd="2" destOrd="0" presId="urn:microsoft.com/office/officeart/2018/2/layout/IconVerticalSolidList"/>
    <dgm:cxn modelId="{55AF99E7-FA8F-43C5-AA2F-12985E3ED4C8}" type="presParOf" srcId="{771CA463-A4E3-435C-9025-523E14ADC85D}" destId="{5900F743-983A-4784-A911-631E7E769D6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C86F7E-0B9E-4E5E-8497-19E3E726ACAA}">
      <dsp:nvSpPr>
        <dsp:cNvPr id="0" name=""/>
        <dsp:cNvSpPr/>
      </dsp:nvSpPr>
      <dsp:spPr>
        <a:xfrm>
          <a:off x="318395" y="3439814"/>
          <a:ext cx="2547165" cy="723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2020</a:t>
          </a:r>
        </a:p>
      </dsp:txBody>
      <dsp:txXfrm>
        <a:off x="318395" y="3439814"/>
        <a:ext cx="2547165" cy="723834"/>
      </dsp:txXfrm>
    </dsp:sp>
    <dsp:sp modelId="{25831C6D-3766-4103-8282-6B0454B0F2EC}">
      <dsp:nvSpPr>
        <dsp:cNvPr id="0" name=""/>
        <dsp:cNvSpPr/>
      </dsp:nvSpPr>
      <dsp:spPr>
        <a:xfrm>
          <a:off x="0" y="3074694"/>
          <a:ext cx="6367912" cy="25622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3F31CA-68A2-46A6-9F00-BF92BEEFB31D}">
      <dsp:nvSpPr>
        <dsp:cNvPr id="0" name=""/>
        <dsp:cNvSpPr/>
      </dsp:nvSpPr>
      <dsp:spPr>
        <a:xfrm>
          <a:off x="191037" y="394045"/>
          <a:ext cx="2801881" cy="1591694"/>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20-20-20</a:t>
          </a:r>
        </a:p>
        <a:p>
          <a:pPr marL="0" lvl="0" indent="0" algn="l" defTabSz="666750">
            <a:lnSpc>
              <a:spcPct val="90000"/>
            </a:lnSpc>
            <a:spcBef>
              <a:spcPct val="0"/>
            </a:spcBef>
            <a:spcAft>
              <a:spcPct val="35000"/>
            </a:spcAft>
            <a:buNone/>
          </a:pPr>
          <a:r>
            <a:rPr lang="en-US" sz="1500" kern="1200"/>
            <a:t>20% cut in GHG emissions</a:t>
          </a:r>
        </a:p>
        <a:p>
          <a:pPr marL="0" lvl="0" indent="0" algn="l" defTabSz="666750">
            <a:lnSpc>
              <a:spcPct val="90000"/>
            </a:lnSpc>
            <a:spcBef>
              <a:spcPct val="0"/>
            </a:spcBef>
            <a:spcAft>
              <a:spcPct val="35000"/>
            </a:spcAft>
            <a:buNone/>
          </a:pPr>
          <a:r>
            <a:rPr lang="en-US" sz="1500" kern="1200"/>
            <a:t>20% energy from RES</a:t>
          </a:r>
        </a:p>
        <a:p>
          <a:pPr marL="0" lvl="0" indent="0" algn="l" defTabSz="666750">
            <a:lnSpc>
              <a:spcPct val="90000"/>
            </a:lnSpc>
            <a:spcBef>
              <a:spcPct val="0"/>
            </a:spcBef>
            <a:spcAft>
              <a:spcPct val="35000"/>
            </a:spcAft>
            <a:buNone/>
          </a:pPr>
          <a:r>
            <a:rPr lang="en-US" sz="1500" kern="1200"/>
            <a:t>20% energy efficiency improvement</a:t>
          </a:r>
        </a:p>
      </dsp:txBody>
      <dsp:txXfrm>
        <a:off x="191037" y="394045"/>
        <a:ext cx="2801881" cy="1591694"/>
      </dsp:txXfrm>
    </dsp:sp>
    <dsp:sp modelId="{39B61D15-1CFE-4953-A249-5B84EB992504}">
      <dsp:nvSpPr>
        <dsp:cNvPr id="0" name=""/>
        <dsp:cNvSpPr/>
      </dsp:nvSpPr>
      <dsp:spPr>
        <a:xfrm>
          <a:off x="1591978" y="1985740"/>
          <a:ext cx="0" cy="1088954"/>
        </a:xfrm>
        <a:prstGeom prst="line">
          <a:avLst/>
        </a:prstGeom>
        <a:solidFill>
          <a:schemeClr val="accent5">
            <a:hueOff val="0"/>
            <a:satOff val="0"/>
            <a:lumOff val="0"/>
            <a:alphaOff val="0"/>
          </a:schemeClr>
        </a:solidFill>
        <a:ln w="6350" cap="flat" cmpd="sng" algn="ctr">
          <a:solidFill>
            <a:schemeClr val="accent5">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9CC13017-3CF7-4577-90EC-91904811475D}">
      <dsp:nvSpPr>
        <dsp:cNvPr id="0" name=""/>
        <dsp:cNvSpPr/>
      </dsp:nvSpPr>
      <dsp:spPr>
        <a:xfrm>
          <a:off x="1910373" y="2241964"/>
          <a:ext cx="2547165" cy="723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2030</a:t>
          </a:r>
        </a:p>
      </dsp:txBody>
      <dsp:txXfrm>
        <a:off x="1910373" y="2241964"/>
        <a:ext cx="2547165" cy="723834"/>
      </dsp:txXfrm>
    </dsp:sp>
    <dsp:sp modelId="{A73836A2-7969-4E70-88C1-5BF34C504139}">
      <dsp:nvSpPr>
        <dsp:cNvPr id="0" name=""/>
        <dsp:cNvSpPr/>
      </dsp:nvSpPr>
      <dsp:spPr>
        <a:xfrm>
          <a:off x="1783015" y="4419872"/>
          <a:ext cx="2801881" cy="1312450"/>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40% cut in GHG emissions</a:t>
          </a:r>
        </a:p>
        <a:p>
          <a:pPr marL="0" lvl="0" indent="0" algn="l" defTabSz="666750">
            <a:lnSpc>
              <a:spcPct val="90000"/>
            </a:lnSpc>
            <a:spcBef>
              <a:spcPct val="0"/>
            </a:spcBef>
            <a:spcAft>
              <a:spcPct val="35000"/>
            </a:spcAft>
            <a:buNone/>
          </a:pPr>
          <a:r>
            <a:rPr lang="en-US" sz="1500" kern="1200"/>
            <a:t>32% energy from RES</a:t>
          </a:r>
        </a:p>
        <a:p>
          <a:pPr marL="0" lvl="0" indent="0" algn="l" defTabSz="666750">
            <a:lnSpc>
              <a:spcPct val="90000"/>
            </a:lnSpc>
            <a:spcBef>
              <a:spcPct val="0"/>
            </a:spcBef>
            <a:spcAft>
              <a:spcPct val="35000"/>
            </a:spcAft>
            <a:buNone/>
          </a:pPr>
          <a:r>
            <a:rPr lang="en-US" sz="1500" kern="1200"/>
            <a:t>32.5% energy efficiency improvement</a:t>
          </a:r>
        </a:p>
      </dsp:txBody>
      <dsp:txXfrm>
        <a:off x="1783015" y="4419872"/>
        <a:ext cx="2801881" cy="1312450"/>
      </dsp:txXfrm>
    </dsp:sp>
    <dsp:sp modelId="{E814F7F9-13E6-4937-8D88-C06CEF9B53A8}">
      <dsp:nvSpPr>
        <dsp:cNvPr id="0" name=""/>
        <dsp:cNvSpPr/>
      </dsp:nvSpPr>
      <dsp:spPr>
        <a:xfrm>
          <a:off x="3183956" y="3330918"/>
          <a:ext cx="0" cy="1088954"/>
        </a:xfrm>
        <a:prstGeom prst="line">
          <a:avLst/>
        </a:prstGeom>
        <a:solidFill>
          <a:schemeClr val="accent5">
            <a:hueOff val="-3379271"/>
            <a:satOff val="-8710"/>
            <a:lumOff val="-5883"/>
            <a:alphaOff val="0"/>
          </a:schemeClr>
        </a:solidFill>
        <a:ln w="6350" cap="flat" cmpd="sng" algn="ctr">
          <a:solidFill>
            <a:schemeClr val="accent5">
              <a:hueOff val="-3379271"/>
              <a:satOff val="-8710"/>
              <a:lumOff val="-5883"/>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7EE47B5-678A-48E7-A7FA-0731A790A4E2}">
      <dsp:nvSpPr>
        <dsp:cNvPr id="0" name=""/>
        <dsp:cNvSpPr/>
      </dsp:nvSpPr>
      <dsp:spPr>
        <a:xfrm>
          <a:off x="1511908" y="3122736"/>
          <a:ext cx="160140" cy="16014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6CE3B65-281E-4983-8F03-E0AD2EAA0E57}">
      <dsp:nvSpPr>
        <dsp:cNvPr id="0" name=""/>
        <dsp:cNvSpPr/>
      </dsp:nvSpPr>
      <dsp:spPr>
        <a:xfrm>
          <a:off x="3103886" y="3122736"/>
          <a:ext cx="160140" cy="16014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82ADCAD-478B-41A0-8E22-300FE3C43537}">
      <dsp:nvSpPr>
        <dsp:cNvPr id="0" name=""/>
        <dsp:cNvSpPr/>
      </dsp:nvSpPr>
      <dsp:spPr>
        <a:xfrm>
          <a:off x="3502352" y="3439814"/>
          <a:ext cx="2547165" cy="723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2050</a:t>
          </a:r>
        </a:p>
      </dsp:txBody>
      <dsp:txXfrm>
        <a:off x="3502352" y="3439814"/>
        <a:ext cx="2547165" cy="723834"/>
      </dsp:txXfrm>
    </dsp:sp>
    <dsp:sp modelId="{DC772391-180E-45AE-B8E1-79715CB1F914}">
      <dsp:nvSpPr>
        <dsp:cNvPr id="0" name=""/>
        <dsp:cNvSpPr/>
      </dsp:nvSpPr>
      <dsp:spPr>
        <a:xfrm>
          <a:off x="3374993" y="1092157"/>
          <a:ext cx="2801881" cy="893583"/>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Carbon neutral by 2050</a:t>
          </a:r>
        </a:p>
      </dsp:txBody>
      <dsp:txXfrm>
        <a:off x="3374993" y="1092157"/>
        <a:ext cx="2801881" cy="893583"/>
      </dsp:txXfrm>
    </dsp:sp>
    <dsp:sp modelId="{195DF42F-ADFD-4703-9182-5B9D461F731D}">
      <dsp:nvSpPr>
        <dsp:cNvPr id="0" name=""/>
        <dsp:cNvSpPr/>
      </dsp:nvSpPr>
      <dsp:spPr>
        <a:xfrm>
          <a:off x="4775934" y="1985740"/>
          <a:ext cx="0" cy="1088954"/>
        </a:xfrm>
        <a:prstGeom prst="line">
          <a:avLst/>
        </a:prstGeom>
        <a:solidFill>
          <a:schemeClr val="accent5">
            <a:hueOff val="-6758543"/>
            <a:satOff val="-17419"/>
            <a:lumOff val="-11765"/>
            <a:alphaOff val="0"/>
          </a:schemeClr>
        </a:solidFill>
        <a:ln w="6350" cap="flat" cmpd="sng" algn="ctr">
          <a:solidFill>
            <a:schemeClr val="accent5">
              <a:hueOff val="-6758543"/>
              <a:satOff val="-17419"/>
              <a:lumOff val="-11765"/>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C21EC6B0-05DB-4E87-A683-3B709549EAA4}">
      <dsp:nvSpPr>
        <dsp:cNvPr id="0" name=""/>
        <dsp:cNvSpPr/>
      </dsp:nvSpPr>
      <dsp:spPr>
        <a:xfrm>
          <a:off x="4695864" y="3122736"/>
          <a:ext cx="160140" cy="16014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F19E8D-1B10-4F10-ABD0-076263F080F8}">
      <dsp:nvSpPr>
        <dsp:cNvPr id="0" name=""/>
        <dsp:cNvSpPr/>
      </dsp:nvSpPr>
      <dsp:spPr>
        <a:xfrm>
          <a:off x="0" y="0"/>
          <a:ext cx="4412452" cy="10705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A</a:t>
          </a:r>
          <a:r>
            <a:rPr lang="el-GR" sz="1500" kern="1200" dirty="0" err="1"/>
            <a:t>υξημένα</a:t>
          </a:r>
          <a:r>
            <a:rPr lang="el-GR" sz="1500" kern="1200" dirty="0"/>
            <a:t> μακροπρόθεσμα μέτρα ενεργειακής απόδοσης, συμπεριλαμβανομένης της αύξησης από 9% σε 13% του δεσμευτικού στόχου ενεργειακής απόδοσης στο πλαίσιο του σχεδίου «</a:t>
          </a:r>
          <a:r>
            <a:rPr lang="en-GB" sz="1500" kern="1200" dirty="0"/>
            <a:t>Fit for</a:t>
          </a:r>
          <a:r>
            <a:rPr lang="el-GR" sz="1500" kern="1200" dirty="0"/>
            <a:t> 55»</a:t>
          </a:r>
          <a:endParaRPr lang="en-US" sz="1500" kern="1200" dirty="0"/>
        </a:p>
      </dsp:txBody>
      <dsp:txXfrm>
        <a:off x="52260" y="52260"/>
        <a:ext cx="4307932" cy="966030"/>
      </dsp:txXfrm>
    </dsp:sp>
    <dsp:sp modelId="{96B694D7-BB56-4944-A25B-8F5B0A7E24B6}">
      <dsp:nvSpPr>
        <dsp:cNvPr id="0" name=""/>
        <dsp:cNvSpPr/>
      </dsp:nvSpPr>
      <dsp:spPr>
        <a:xfrm>
          <a:off x="0" y="1154898"/>
          <a:ext cx="4412452" cy="107055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A</a:t>
          </a:r>
          <a:r>
            <a:rPr lang="el-GR" sz="1500" kern="1200" dirty="0" err="1"/>
            <a:t>λλαγές</a:t>
          </a:r>
          <a:r>
            <a:rPr lang="el-GR" sz="1500" kern="1200" dirty="0"/>
            <a:t> συμπεριφοράς που θα μπορούσαν να μειώσουν τη ζήτηση φυσικού αερίου και πετρελαίου κατά 5%</a:t>
          </a:r>
          <a:endParaRPr lang="en-US" sz="1500" kern="1200" dirty="0"/>
        </a:p>
      </dsp:txBody>
      <dsp:txXfrm>
        <a:off x="52260" y="1207158"/>
        <a:ext cx="4307932" cy="966030"/>
      </dsp:txXfrm>
    </dsp:sp>
    <dsp:sp modelId="{CD0C2AC3-9481-428C-8F76-C3E1AF723F20}">
      <dsp:nvSpPr>
        <dsp:cNvPr id="0" name=""/>
        <dsp:cNvSpPr/>
      </dsp:nvSpPr>
      <dsp:spPr>
        <a:xfrm>
          <a:off x="0" y="2268648"/>
          <a:ext cx="4412452" cy="107055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l-GR" sz="1500" kern="1200"/>
            <a:t>Φυσικό αέριο</a:t>
          </a:r>
          <a:r>
            <a:rPr lang="en-US" sz="1500" kern="1200"/>
            <a:t>, LNG </a:t>
          </a:r>
          <a:r>
            <a:rPr lang="el-GR" sz="1500" kern="1200"/>
            <a:t>και υδρογόνο</a:t>
          </a:r>
          <a:r>
            <a:rPr lang="en-US" sz="1500" kern="1200"/>
            <a:t>: </a:t>
          </a:r>
          <a:r>
            <a:rPr lang="el-GR" sz="1500" kern="1200"/>
            <a:t>Ενεργειακή Πλατφόρμα της ΕΕ (</a:t>
          </a:r>
          <a:r>
            <a:rPr lang="en-GB" sz="1500" kern="1200"/>
            <a:t>EU Energy Platform</a:t>
          </a:r>
          <a:r>
            <a:rPr lang="el-GR" sz="1500" kern="1200"/>
            <a:t>) </a:t>
          </a:r>
          <a:endParaRPr lang="en-US" sz="1500" kern="1200"/>
        </a:p>
      </dsp:txBody>
      <dsp:txXfrm>
        <a:off x="52260" y="2320908"/>
        <a:ext cx="4307932" cy="966030"/>
      </dsp:txXfrm>
    </dsp:sp>
    <dsp:sp modelId="{E282084B-9573-41C0-89FB-B024645E66AF}">
      <dsp:nvSpPr>
        <dsp:cNvPr id="0" name=""/>
        <dsp:cNvSpPr/>
      </dsp:nvSpPr>
      <dsp:spPr>
        <a:xfrm>
          <a:off x="0" y="3382398"/>
          <a:ext cx="4412452" cy="107055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l-GR" sz="1500" kern="1200" dirty="0"/>
            <a:t>Μεγαλύτερη διείσδυση των ανανεώσιμων πηγών ενέργειας στο ενεργειακό μείγμα από 40% σε 45%</a:t>
          </a:r>
        </a:p>
        <a:p>
          <a:pPr marL="0" lvl="0" indent="0" algn="l" defTabSz="666750">
            <a:lnSpc>
              <a:spcPct val="90000"/>
            </a:lnSpc>
            <a:spcBef>
              <a:spcPct val="0"/>
            </a:spcBef>
            <a:spcAft>
              <a:spcPct val="35000"/>
            </a:spcAft>
            <a:buNone/>
          </a:pPr>
          <a:r>
            <a:rPr lang="el-GR" sz="1500" kern="1200" dirty="0"/>
            <a:t> </a:t>
          </a:r>
          <a:r>
            <a:rPr lang="en-GB" sz="1500" i="1" kern="1200" dirty="0">
              <a:solidFill>
                <a:srgbClr val="FF0000"/>
              </a:solidFill>
            </a:rPr>
            <a:t>Solar Rooftop Initiative</a:t>
          </a:r>
          <a:endParaRPr lang="en-US" sz="1500" i="1" kern="1200" dirty="0">
            <a:solidFill>
              <a:srgbClr val="FF0000"/>
            </a:solidFill>
          </a:endParaRPr>
        </a:p>
      </dsp:txBody>
      <dsp:txXfrm>
        <a:off x="52260" y="3434658"/>
        <a:ext cx="4307932" cy="9660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31D518-E6E6-4680-98C7-13731F530FCF}">
      <dsp:nvSpPr>
        <dsp:cNvPr id="0" name=""/>
        <dsp:cNvSpPr/>
      </dsp:nvSpPr>
      <dsp:spPr>
        <a:xfrm>
          <a:off x="0" y="3322370"/>
          <a:ext cx="6263640" cy="217983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l-GR" sz="2000" kern="1200" dirty="0"/>
            <a:t>Οι επενδύσεις πρέπει να καλύπτονται από τον ιδιωτικό και το δημόσιο τομέα, σε εθνικό, διασυνοριακό και Ευρωπαϊκό επίπεδο</a:t>
          </a:r>
          <a:endParaRPr lang="en-US" sz="2000" kern="1200" dirty="0"/>
        </a:p>
      </dsp:txBody>
      <dsp:txXfrm>
        <a:off x="0" y="3322370"/>
        <a:ext cx="6263640" cy="1177110"/>
      </dsp:txXfrm>
    </dsp:sp>
    <dsp:sp modelId="{F6322384-7C22-4CBE-A0D0-F00FBEC296F2}">
      <dsp:nvSpPr>
        <dsp:cNvPr id="0" name=""/>
        <dsp:cNvSpPr/>
      </dsp:nvSpPr>
      <dsp:spPr>
        <a:xfrm>
          <a:off x="0" y="4455885"/>
          <a:ext cx="3131819" cy="1002724"/>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l-GR" sz="1800" kern="1200"/>
            <a:t>Μηχανισμός</a:t>
          </a:r>
          <a:r>
            <a:rPr lang="en-US" sz="1800" kern="1200"/>
            <a:t> </a:t>
          </a:r>
          <a:r>
            <a:rPr lang="el-GR" sz="1800" kern="1200"/>
            <a:t>Ανάκαμψης και Ανθεκτικότητας</a:t>
          </a:r>
          <a:r>
            <a:rPr lang="en-US" sz="1800" kern="1200"/>
            <a:t>/ </a:t>
          </a:r>
          <a:r>
            <a:rPr lang="en-GB" sz="1800" kern="1200"/>
            <a:t>Recovery and Resilience Framework (RRF)</a:t>
          </a:r>
          <a:endParaRPr lang="en-US" sz="1800" kern="1200"/>
        </a:p>
      </dsp:txBody>
      <dsp:txXfrm>
        <a:off x="0" y="4455885"/>
        <a:ext cx="3131819" cy="1002724"/>
      </dsp:txXfrm>
    </dsp:sp>
    <dsp:sp modelId="{0322681C-DDF1-4253-BBFF-848E60B196DD}">
      <dsp:nvSpPr>
        <dsp:cNvPr id="0" name=""/>
        <dsp:cNvSpPr/>
      </dsp:nvSpPr>
      <dsp:spPr>
        <a:xfrm>
          <a:off x="3131820" y="4455885"/>
          <a:ext cx="3131819" cy="1002724"/>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l-GR" sz="1800" kern="1200"/>
            <a:t>Μηχανισμός Εμπορίας Ρύπων/</a:t>
          </a:r>
          <a:r>
            <a:rPr lang="en-US" sz="1800" kern="1200"/>
            <a:t>Emmission Trading System</a:t>
          </a:r>
          <a:r>
            <a:rPr lang="el-GR" sz="1800" kern="1200"/>
            <a:t> (</a:t>
          </a:r>
          <a:r>
            <a:rPr lang="en-US" sz="1800" kern="1200"/>
            <a:t>ETS)</a:t>
          </a:r>
        </a:p>
      </dsp:txBody>
      <dsp:txXfrm>
        <a:off x="3131820" y="4455885"/>
        <a:ext cx="3131819" cy="1002724"/>
      </dsp:txXfrm>
    </dsp:sp>
    <dsp:sp modelId="{ECD8DBD5-F995-494B-86C5-19F790E7049A}">
      <dsp:nvSpPr>
        <dsp:cNvPr id="0" name=""/>
        <dsp:cNvSpPr/>
      </dsp:nvSpPr>
      <dsp:spPr>
        <a:xfrm rot="10800000">
          <a:off x="0" y="2482"/>
          <a:ext cx="6263640" cy="3352586"/>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l-GR" sz="2000" kern="1200"/>
            <a:t>Η επίτευξη των στόχων του </a:t>
          </a:r>
          <a:r>
            <a:rPr lang="en-GB" sz="2000" kern="1200"/>
            <a:t>REPowerEU</a:t>
          </a:r>
          <a:r>
            <a:rPr lang="el-GR" sz="2000" kern="1200"/>
            <a:t> απαιτεί πρόσθετη επένδυση 210 δισεκατομμυρίων ευρώ από τώρα έως το 2027</a:t>
          </a:r>
          <a:endParaRPr lang="en-US" sz="2000" kern="1200"/>
        </a:p>
      </dsp:txBody>
      <dsp:txXfrm rot="10800000">
        <a:off x="0" y="2482"/>
        <a:ext cx="6263640" cy="21784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B783BB-CFDA-462E-8811-E1AD15244BB4}">
      <dsp:nvSpPr>
        <dsp:cNvPr id="0" name=""/>
        <dsp:cNvSpPr/>
      </dsp:nvSpPr>
      <dsp:spPr>
        <a:xfrm>
          <a:off x="31" y="147229"/>
          <a:ext cx="3056108" cy="122244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l-GR" sz="2000" kern="1200" dirty="0"/>
            <a:t>Νορβηγία</a:t>
          </a:r>
          <a:endParaRPr lang="en-US" sz="2000" kern="1200" dirty="0"/>
        </a:p>
      </dsp:txBody>
      <dsp:txXfrm>
        <a:off x="31" y="147229"/>
        <a:ext cx="3056108" cy="1222443"/>
      </dsp:txXfrm>
    </dsp:sp>
    <dsp:sp modelId="{D87C9840-E4FE-4868-8454-1C3AFDB25725}">
      <dsp:nvSpPr>
        <dsp:cNvPr id="0" name=""/>
        <dsp:cNvSpPr/>
      </dsp:nvSpPr>
      <dsp:spPr>
        <a:xfrm>
          <a:off x="31" y="1369672"/>
          <a:ext cx="3056108" cy="285480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a:latin typeface="Tahoma" panose="020B0604030504040204" pitchFamily="34" charset="0"/>
              <a:ea typeface="Times New Roman" panose="02020603050405020304" pitchFamily="18" charset="0"/>
            </a:rPr>
            <a:t>Σ</a:t>
          </a:r>
          <a:r>
            <a:rPr lang="el-GR" sz="1400" kern="1200" dirty="0">
              <a:effectLst/>
              <a:latin typeface="Tahoma" panose="020B0604030504040204" pitchFamily="34" charset="0"/>
              <a:ea typeface="Times New Roman" panose="02020603050405020304" pitchFamily="18" charset="0"/>
            </a:rPr>
            <a:t>ημαντικός παραγωγός υδρογονανθράκων και ενέργειας από ανανεώσιμες πηγές</a:t>
          </a:r>
          <a:endParaRPr lang="en-US" sz="1400" kern="1200" dirty="0"/>
        </a:p>
        <a:p>
          <a:pPr marL="114300" lvl="1" indent="-114300" algn="l" defTabSz="622300">
            <a:lnSpc>
              <a:spcPct val="90000"/>
            </a:lnSpc>
            <a:spcBef>
              <a:spcPct val="0"/>
            </a:spcBef>
            <a:spcAft>
              <a:spcPct val="15000"/>
            </a:spcAft>
            <a:buChar char="•"/>
          </a:pPr>
          <a:r>
            <a:rPr lang="el-GR" sz="1400" kern="1200" dirty="0">
              <a:effectLst/>
              <a:latin typeface="Tahoma" panose="020B0604030504040204" pitchFamily="34" charset="0"/>
              <a:ea typeface="Times New Roman" panose="02020603050405020304" pitchFamily="18" charset="0"/>
            </a:rPr>
            <a:t>Επιτυχές παράδειγμα συνετών πολιτικών που κατάφεραν να μετατρέψουν τους φυσικούς πόρους σε μοχλό οικονομικής ανάπτυξης και κοινωνικής ευημερίας</a:t>
          </a:r>
        </a:p>
      </dsp:txBody>
      <dsp:txXfrm>
        <a:off x="31" y="1369672"/>
        <a:ext cx="3056108" cy="2854800"/>
      </dsp:txXfrm>
    </dsp:sp>
    <dsp:sp modelId="{31006126-D57B-4BE3-B315-9A7FF5DB0013}">
      <dsp:nvSpPr>
        <dsp:cNvPr id="0" name=""/>
        <dsp:cNvSpPr/>
      </dsp:nvSpPr>
      <dsp:spPr>
        <a:xfrm>
          <a:off x="3483996" y="147229"/>
          <a:ext cx="3056108" cy="122244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l-GR" sz="2000" kern="1200" dirty="0"/>
            <a:t>Ελλάδα</a:t>
          </a:r>
          <a:endParaRPr lang="en-US" sz="2000" kern="1200" dirty="0"/>
        </a:p>
      </dsp:txBody>
      <dsp:txXfrm>
        <a:off x="3483996" y="147229"/>
        <a:ext cx="3056108" cy="1222443"/>
      </dsp:txXfrm>
    </dsp:sp>
    <dsp:sp modelId="{3E52F411-6F19-43FB-9AA1-25699D9FE9FB}">
      <dsp:nvSpPr>
        <dsp:cNvPr id="0" name=""/>
        <dsp:cNvSpPr/>
      </dsp:nvSpPr>
      <dsp:spPr>
        <a:xfrm>
          <a:off x="3484028" y="1404529"/>
          <a:ext cx="3056108" cy="2854800"/>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b="0" kern="1200" dirty="0">
              <a:effectLst/>
              <a:latin typeface="Tahoma" panose="020B0604030504040204" pitchFamily="34" charset="0"/>
              <a:ea typeface="Times New Roman" panose="02020603050405020304" pitchFamily="18" charset="0"/>
            </a:rPr>
            <a:t>Ένας νέος ενεργειακός παίκτης στην Ευρώπη</a:t>
          </a:r>
          <a:endParaRPr lang="en-US" sz="1400" b="0" kern="1200" dirty="0"/>
        </a:p>
        <a:p>
          <a:pPr marL="114300" lvl="1" indent="-114300" algn="l" defTabSz="622300">
            <a:lnSpc>
              <a:spcPct val="90000"/>
            </a:lnSpc>
            <a:spcBef>
              <a:spcPct val="0"/>
            </a:spcBef>
            <a:spcAft>
              <a:spcPct val="15000"/>
            </a:spcAft>
            <a:buChar char="•"/>
          </a:pPr>
          <a:r>
            <a:rPr lang="el-GR" sz="1400" kern="1200" dirty="0">
              <a:effectLst/>
              <a:latin typeface="Tahoma" panose="020B0604030504040204" pitchFamily="34" charset="0"/>
              <a:ea typeface="Times New Roman" panose="02020603050405020304" pitchFamily="18" charset="0"/>
            </a:rPr>
            <a:t>Δυνατότητες για ΑΠΕ, ευνοϊκοί κοινωνικοοικονομικοί παράγοντες εξειδικευμένο εργατικό δυναμικό, ανταγωνιστικά πλεονεκτήματα σε βασικούς τομείς όπως η ναυτιλία</a:t>
          </a:r>
          <a:endParaRPr lang="en-US" sz="1400" kern="1200" dirty="0"/>
        </a:p>
        <a:p>
          <a:pPr marL="114300" lvl="1" indent="-114300" algn="l" defTabSz="622300">
            <a:lnSpc>
              <a:spcPct val="90000"/>
            </a:lnSpc>
            <a:spcBef>
              <a:spcPct val="0"/>
            </a:spcBef>
            <a:spcAft>
              <a:spcPct val="15000"/>
            </a:spcAft>
            <a:buChar char="•"/>
          </a:pPr>
          <a:r>
            <a:rPr lang="el-GR" sz="1400" kern="1200" dirty="0">
              <a:effectLst/>
              <a:latin typeface="Tahoma" panose="020B0604030504040204" pitchFamily="34" charset="0"/>
              <a:ea typeface="Times New Roman" panose="02020603050405020304" pitchFamily="18" charset="0"/>
            </a:rPr>
            <a:t>Ανάκαμψη από μια σοβαρή οικονομική κρίση, παρατεταμένη από την πανδημία Covid-19</a:t>
          </a:r>
          <a:endParaRPr lang="en-US" sz="1400" kern="1200" dirty="0"/>
        </a:p>
      </dsp:txBody>
      <dsp:txXfrm>
        <a:off x="3484028" y="1404529"/>
        <a:ext cx="3056108" cy="28548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EDFA91-EFA1-4CE0-82D2-4DCF6984A0F0}">
      <dsp:nvSpPr>
        <dsp:cNvPr id="0" name=""/>
        <dsp:cNvSpPr/>
      </dsp:nvSpPr>
      <dsp:spPr>
        <a:xfrm>
          <a:off x="0" y="0"/>
          <a:ext cx="622433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DF7320-C017-4593-BE74-4CB2919F169B}">
      <dsp:nvSpPr>
        <dsp:cNvPr id="0" name=""/>
        <dsp:cNvSpPr/>
      </dsp:nvSpPr>
      <dsp:spPr>
        <a:xfrm>
          <a:off x="0" y="0"/>
          <a:ext cx="6224335" cy="1357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l-GR" sz="1800" kern="1200"/>
            <a:t>Προκλήσεις για τις αγορές εργασίας και τις εφοδιαστικές αλυσίδες στην Ευρώπη</a:t>
          </a:r>
          <a:endParaRPr lang="en-US" sz="1800" kern="1200"/>
        </a:p>
      </dsp:txBody>
      <dsp:txXfrm>
        <a:off x="0" y="0"/>
        <a:ext cx="6224335" cy="1357884"/>
      </dsp:txXfrm>
    </dsp:sp>
    <dsp:sp modelId="{C09E441F-D055-4D38-A3E0-99C9097DB51E}">
      <dsp:nvSpPr>
        <dsp:cNvPr id="0" name=""/>
        <dsp:cNvSpPr/>
      </dsp:nvSpPr>
      <dsp:spPr>
        <a:xfrm>
          <a:off x="0" y="1357883"/>
          <a:ext cx="622433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4CDA23-0FFA-4374-8D6D-4289B658ED37}">
      <dsp:nvSpPr>
        <dsp:cNvPr id="0" name=""/>
        <dsp:cNvSpPr/>
      </dsp:nvSpPr>
      <dsp:spPr>
        <a:xfrm>
          <a:off x="0" y="1357884"/>
          <a:ext cx="6224335" cy="1357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l-GR" sz="1800" kern="1200"/>
            <a:t>Απαιτήσεις για νέες δεξιότητες </a:t>
          </a:r>
          <a:endParaRPr lang="en-US" sz="1800" kern="1200"/>
        </a:p>
      </dsp:txBody>
      <dsp:txXfrm>
        <a:off x="0" y="1357884"/>
        <a:ext cx="6224335" cy="1357884"/>
      </dsp:txXfrm>
    </dsp:sp>
    <dsp:sp modelId="{7D227554-C40B-4EF2-ADD1-E0457DABC36C}">
      <dsp:nvSpPr>
        <dsp:cNvPr id="0" name=""/>
        <dsp:cNvSpPr/>
      </dsp:nvSpPr>
      <dsp:spPr>
        <a:xfrm>
          <a:off x="0" y="2715767"/>
          <a:ext cx="622433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86A78A-2703-4092-9826-6FE47A24E453}">
      <dsp:nvSpPr>
        <dsp:cNvPr id="0" name=""/>
        <dsp:cNvSpPr/>
      </dsp:nvSpPr>
      <dsp:spPr>
        <a:xfrm>
          <a:off x="0" y="2715768"/>
          <a:ext cx="6224335" cy="1357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l-GR" sz="1800" kern="1200"/>
            <a:t>Η προσαρμογή στις νέες ανάγκες και απαιτήσεις απαιτεί χρόνο και ευελιξία </a:t>
          </a:r>
          <a:endParaRPr lang="en-US" sz="1800" kern="1200"/>
        </a:p>
      </dsp:txBody>
      <dsp:txXfrm>
        <a:off x="0" y="2715768"/>
        <a:ext cx="6224335" cy="1357884"/>
      </dsp:txXfrm>
    </dsp:sp>
    <dsp:sp modelId="{5BD54275-B715-414C-89B1-BB609358722C}">
      <dsp:nvSpPr>
        <dsp:cNvPr id="0" name=""/>
        <dsp:cNvSpPr/>
      </dsp:nvSpPr>
      <dsp:spPr>
        <a:xfrm>
          <a:off x="0" y="4073651"/>
          <a:ext cx="622433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C0D322-C527-427B-9F32-1F3908074CDA}">
      <dsp:nvSpPr>
        <dsp:cNvPr id="0" name=""/>
        <dsp:cNvSpPr/>
      </dsp:nvSpPr>
      <dsp:spPr>
        <a:xfrm>
          <a:off x="0" y="4073652"/>
          <a:ext cx="6224335" cy="1357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l-GR" sz="1800" kern="1200"/>
            <a:t>Εάν η εφαρμογή των σχεδίων προκαλέσει «βίαιες» αλλαγές για το εργατικό δυναμικό και τους παραγωγικούς τομείς μπορεί να οδηγήσει σε κοινωνικές εντάσεις, συμφόρηση στις εφοδιαστικές αλυσίδες (προσφορά) και στρεβλώσεις στην αγορά</a:t>
          </a:r>
          <a:endParaRPr lang="en-US" sz="1800" kern="1200"/>
        </a:p>
      </dsp:txBody>
      <dsp:txXfrm>
        <a:off x="0" y="4073652"/>
        <a:ext cx="6224335" cy="13578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B09BF-3AC1-4828-9276-2AE3899AC19D}">
      <dsp:nvSpPr>
        <dsp:cNvPr id="0" name=""/>
        <dsp:cNvSpPr/>
      </dsp:nvSpPr>
      <dsp:spPr>
        <a:xfrm>
          <a:off x="0" y="894511"/>
          <a:ext cx="6263640" cy="165140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01C49C-228B-4FF4-B9EF-015FED79239F}">
      <dsp:nvSpPr>
        <dsp:cNvPr id="0" name=""/>
        <dsp:cNvSpPr/>
      </dsp:nvSpPr>
      <dsp:spPr>
        <a:xfrm>
          <a:off x="499550" y="1266078"/>
          <a:ext cx="908273" cy="9082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A9EB38-5191-4F31-BC5F-8C6DC60A9E49}">
      <dsp:nvSpPr>
        <dsp:cNvPr id="0" name=""/>
        <dsp:cNvSpPr/>
      </dsp:nvSpPr>
      <dsp:spPr>
        <a:xfrm>
          <a:off x="1907374" y="894511"/>
          <a:ext cx="4356265" cy="1651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774" tIns="174774" rIns="174774" bIns="174774" numCol="1" spcCol="1270" anchor="ctr" anchorCtr="0">
          <a:noAutofit/>
        </a:bodyPr>
        <a:lstStyle/>
        <a:p>
          <a:pPr marL="0" lvl="0" indent="0" algn="l" defTabSz="1111250">
            <a:lnSpc>
              <a:spcPct val="100000"/>
            </a:lnSpc>
            <a:spcBef>
              <a:spcPct val="0"/>
            </a:spcBef>
            <a:spcAft>
              <a:spcPct val="35000"/>
            </a:spcAft>
            <a:buNone/>
          </a:pPr>
          <a:r>
            <a:rPr lang="en-US" sz="2500" b="1" kern="1200"/>
            <a:t>Stella Tsani</a:t>
          </a:r>
        </a:p>
      </dsp:txBody>
      <dsp:txXfrm>
        <a:off x="1907374" y="894511"/>
        <a:ext cx="4356265" cy="1651406"/>
      </dsp:txXfrm>
    </dsp:sp>
    <dsp:sp modelId="{5EF8100B-9894-4999-A692-47CED7385326}">
      <dsp:nvSpPr>
        <dsp:cNvPr id="0" name=""/>
        <dsp:cNvSpPr/>
      </dsp:nvSpPr>
      <dsp:spPr>
        <a:xfrm>
          <a:off x="0" y="2958769"/>
          <a:ext cx="6263640" cy="1651406"/>
        </a:xfrm>
        <a:prstGeom prst="roundRect">
          <a:avLst>
            <a:gd name="adj" fmla="val 1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dsp:style>
    </dsp:sp>
    <dsp:sp modelId="{549A4317-68E9-4E0B-924B-EF7ED9AEB52D}">
      <dsp:nvSpPr>
        <dsp:cNvPr id="0" name=""/>
        <dsp:cNvSpPr/>
      </dsp:nvSpPr>
      <dsp:spPr>
        <a:xfrm>
          <a:off x="499550" y="3330336"/>
          <a:ext cx="908273" cy="9082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00F743-983A-4784-A911-631E7E769D6C}">
      <dsp:nvSpPr>
        <dsp:cNvPr id="0" name=""/>
        <dsp:cNvSpPr/>
      </dsp:nvSpPr>
      <dsp:spPr>
        <a:xfrm>
          <a:off x="1907374" y="2958769"/>
          <a:ext cx="4356265" cy="1651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774" tIns="174774" rIns="174774" bIns="174774" numCol="1" spcCol="1270" anchor="ctr" anchorCtr="0">
          <a:noAutofit/>
        </a:bodyPr>
        <a:lstStyle/>
        <a:p>
          <a:pPr marL="0" lvl="0" indent="0" algn="l" defTabSz="1111250">
            <a:lnSpc>
              <a:spcPct val="100000"/>
            </a:lnSpc>
            <a:spcBef>
              <a:spcPct val="0"/>
            </a:spcBef>
            <a:spcAft>
              <a:spcPct val="35000"/>
            </a:spcAft>
            <a:buNone/>
          </a:pPr>
          <a:r>
            <a:rPr lang="en-US" sz="2500" b="1" kern="1200">
              <a:hlinkClick xmlns:r="http://schemas.openxmlformats.org/officeDocument/2006/relationships" r:id="rId5"/>
            </a:rPr>
            <a:t>stellatsani@uoi.gr</a:t>
          </a:r>
          <a:endParaRPr lang="en-US" sz="2500" b="1" kern="1200"/>
        </a:p>
      </dsp:txBody>
      <dsp:txXfrm>
        <a:off x="1907374" y="2958769"/>
        <a:ext cx="4356265" cy="1651406"/>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F74647-457D-4313-9DA6-AF5E543F8B56}" type="datetimeFigureOut">
              <a:rPr lang="en-US" smtClean="0"/>
              <a:t>4/2/2023</a:t>
            </a:fld>
            <a:endParaRPr lang="en-US"/>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488DA4-FBEC-4EAD-A4F5-73AA576B0120}" type="slidenum">
              <a:rPr lang="en-US" smtClean="0"/>
              <a:t>‹#›</a:t>
            </a:fld>
            <a:endParaRPr lang="en-US"/>
          </a:p>
        </p:txBody>
      </p:sp>
    </p:spTree>
    <p:extLst>
      <p:ext uri="{BB962C8B-B14F-4D97-AF65-F5344CB8AC3E}">
        <p14:creationId xmlns:p14="http://schemas.microsoft.com/office/powerpoint/2010/main" val="2222339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B9EB17-2D1F-4537-950A-D128D86868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3603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08D1E-ED55-90FD-797A-F4F04B6057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a:extLst>
              <a:ext uri="{FF2B5EF4-FFF2-40B4-BE49-F238E27FC236}">
                <a16:creationId xmlns:a16="http://schemas.microsoft.com/office/drawing/2014/main" id="{7EA4BAD0-262E-BF4C-BD8A-2D2A40DCE9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a:extLst>
              <a:ext uri="{FF2B5EF4-FFF2-40B4-BE49-F238E27FC236}">
                <a16:creationId xmlns:a16="http://schemas.microsoft.com/office/drawing/2014/main" id="{9318AA77-D6B8-E92B-EAB0-B2E3E88C1178}"/>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5" name="Footer Placeholder 4">
            <a:extLst>
              <a:ext uri="{FF2B5EF4-FFF2-40B4-BE49-F238E27FC236}">
                <a16:creationId xmlns:a16="http://schemas.microsoft.com/office/drawing/2014/main" id="{44FF28FF-9033-862E-67A8-59AEAACF9E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E6585E-95E4-8EB4-A622-333622FCB10F}"/>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3027348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ED46-2AFA-4541-B0A1-1ADE7F916C38}"/>
              </a:ext>
            </a:extLst>
          </p:cNvPr>
          <p:cNvSpPr>
            <a:spLocks noGrp="1"/>
          </p:cNvSpPr>
          <p:nvPr>
            <p:ph type="title"/>
          </p:nvPr>
        </p:nvSpPr>
        <p:spPr/>
        <p:txBody>
          <a:bodyPr/>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B0FB3BAC-886F-929A-0BBA-E170A16771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FE868837-E04A-D943-82EA-F63BCC04D96A}"/>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5" name="Footer Placeholder 4">
            <a:extLst>
              <a:ext uri="{FF2B5EF4-FFF2-40B4-BE49-F238E27FC236}">
                <a16:creationId xmlns:a16="http://schemas.microsoft.com/office/drawing/2014/main" id="{BF96ACBB-235B-7D2A-0F78-FD5412BF85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20436A-5F86-3C55-55ED-9A3566A83EF5}"/>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3315528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AB5E33-8B5E-0809-8850-E78392E163B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F312E063-8D2E-FDB1-CBE2-F452F7074C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BDB34EE4-6BD5-CC51-C91E-E903614F14E2}"/>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5" name="Footer Placeholder 4">
            <a:extLst>
              <a:ext uri="{FF2B5EF4-FFF2-40B4-BE49-F238E27FC236}">
                <a16:creationId xmlns:a16="http://schemas.microsoft.com/office/drawing/2014/main" id="{6032F42D-D3CA-2EC1-A578-F45CFDEAB2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DC90D3-0946-E48C-B823-1C55C973B807}"/>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3287984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BF4B5D-51F5-E415-DF04-6169F2257DF9}"/>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US"/>
          </a:p>
        </p:txBody>
      </p:sp>
      <p:sp>
        <p:nvSpPr>
          <p:cNvPr id="3" name="Υπότιτλος 2">
            <a:extLst>
              <a:ext uri="{FF2B5EF4-FFF2-40B4-BE49-F238E27FC236}">
                <a16:creationId xmlns:a16="http://schemas.microsoft.com/office/drawing/2014/main" id="{0D0ACC26-DBF7-01BD-665C-869EE51E26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a:p>
        </p:txBody>
      </p:sp>
      <p:sp>
        <p:nvSpPr>
          <p:cNvPr id="4" name="Θέση ημερομηνίας 3">
            <a:extLst>
              <a:ext uri="{FF2B5EF4-FFF2-40B4-BE49-F238E27FC236}">
                <a16:creationId xmlns:a16="http://schemas.microsoft.com/office/drawing/2014/main" id="{8EF19CCA-9580-EF3E-399E-0E3E9C3E4069}"/>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5" name="Θέση υποσέλιδου 4">
            <a:extLst>
              <a:ext uri="{FF2B5EF4-FFF2-40B4-BE49-F238E27FC236}">
                <a16:creationId xmlns:a16="http://schemas.microsoft.com/office/drawing/2014/main" id="{2F942398-1663-4ABC-19D7-8F9D2B470033}"/>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6DC84C75-0FBE-15FC-6CB3-D7530CD314E8}"/>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1344698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5C6DDE-12DB-C565-E6D9-1E6B64E55075}"/>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AB461D23-B66B-B98E-B212-AF01605EEF58}"/>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AF67DE35-0E15-73AD-8718-617BF019E6D0}"/>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5" name="Θέση υποσέλιδου 4">
            <a:extLst>
              <a:ext uri="{FF2B5EF4-FFF2-40B4-BE49-F238E27FC236}">
                <a16:creationId xmlns:a16="http://schemas.microsoft.com/office/drawing/2014/main" id="{EB16C4C6-27F9-3ADF-D87D-F94C45881E2B}"/>
              </a:ext>
            </a:extLst>
          </p:cNvPr>
          <p:cNvSpPr>
            <a:spLocks noGrp="1"/>
          </p:cNvSpPr>
          <p:nvPr>
            <p:ph type="ftr" sz="quarter" idx="11"/>
          </p:nvPr>
        </p:nvSpPr>
        <p:spPr/>
        <p:txBody>
          <a:bodyPr/>
          <a:lstStyle/>
          <a:p>
            <a:endParaRPr lang="en-US" dirty="0"/>
          </a:p>
        </p:txBody>
      </p:sp>
      <p:sp>
        <p:nvSpPr>
          <p:cNvPr id="6" name="Θέση αριθμού διαφάνειας 5">
            <a:extLst>
              <a:ext uri="{FF2B5EF4-FFF2-40B4-BE49-F238E27FC236}">
                <a16:creationId xmlns:a16="http://schemas.microsoft.com/office/drawing/2014/main" id="{6614AB55-9D9B-44AF-C220-ECA34E288D55}"/>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839923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5772D1-7E3D-B2F5-BBFA-5C252DEF637F}"/>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CC07A9D0-5626-B940-65DA-DDF8F78294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326B02E7-D0FA-8E6E-E090-5A0040735850}"/>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5" name="Θέση υποσέλιδου 4">
            <a:extLst>
              <a:ext uri="{FF2B5EF4-FFF2-40B4-BE49-F238E27FC236}">
                <a16:creationId xmlns:a16="http://schemas.microsoft.com/office/drawing/2014/main" id="{273741DC-B73D-4782-DB83-91861B86D0F0}"/>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487E59C2-895E-9A84-E9D1-B4E9AC996D7C}"/>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3931393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6BCB38-51DE-AAA2-344B-8DC12BC7535B}"/>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7BAF0E41-177B-86FA-D69C-88433D3FC1F5}"/>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περιεχομένου 3">
            <a:extLst>
              <a:ext uri="{FF2B5EF4-FFF2-40B4-BE49-F238E27FC236}">
                <a16:creationId xmlns:a16="http://schemas.microsoft.com/office/drawing/2014/main" id="{74907144-5776-1027-922D-3CD9EC677D0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Θέση ημερομηνίας 4">
            <a:extLst>
              <a:ext uri="{FF2B5EF4-FFF2-40B4-BE49-F238E27FC236}">
                <a16:creationId xmlns:a16="http://schemas.microsoft.com/office/drawing/2014/main" id="{E5BA343F-E9F4-F753-B024-FE0D6C4E7E68}"/>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6" name="Θέση υποσέλιδου 5">
            <a:extLst>
              <a:ext uri="{FF2B5EF4-FFF2-40B4-BE49-F238E27FC236}">
                <a16:creationId xmlns:a16="http://schemas.microsoft.com/office/drawing/2014/main" id="{F56CB325-A38A-9618-CF5C-7BE9BBED507F}"/>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a16="http://schemas.microsoft.com/office/drawing/2014/main" id="{7038A970-D83E-748E-836A-BBF5A2B46429}"/>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2779741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81088C-FC1C-A19D-DA1F-E3BF823379C4}"/>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5B053DB2-50B2-BCCB-CEB5-6B23FD5104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C11BBD04-0EFD-8A6F-F87E-DD0D720CF409}"/>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Θέση κειμένου 4">
            <a:extLst>
              <a:ext uri="{FF2B5EF4-FFF2-40B4-BE49-F238E27FC236}">
                <a16:creationId xmlns:a16="http://schemas.microsoft.com/office/drawing/2014/main" id="{92F0296C-7B64-013B-9691-82AF8C1100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954F3A68-364F-4F97-91F1-F9994FB890AA}"/>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7" name="Θέση ημερομηνίας 6">
            <a:extLst>
              <a:ext uri="{FF2B5EF4-FFF2-40B4-BE49-F238E27FC236}">
                <a16:creationId xmlns:a16="http://schemas.microsoft.com/office/drawing/2014/main" id="{587460F9-B5B4-070B-CC61-327BF42D51BA}"/>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8" name="Θέση υποσέλιδου 7">
            <a:extLst>
              <a:ext uri="{FF2B5EF4-FFF2-40B4-BE49-F238E27FC236}">
                <a16:creationId xmlns:a16="http://schemas.microsoft.com/office/drawing/2014/main" id="{3D78D66E-9563-EB8C-B0BB-DF5B08956BA2}"/>
              </a:ext>
            </a:extLst>
          </p:cNvPr>
          <p:cNvSpPr>
            <a:spLocks noGrp="1"/>
          </p:cNvSpPr>
          <p:nvPr>
            <p:ph type="ftr" sz="quarter" idx="11"/>
          </p:nvPr>
        </p:nvSpPr>
        <p:spPr/>
        <p:txBody>
          <a:bodyPr/>
          <a:lstStyle/>
          <a:p>
            <a:endParaRPr lang="en-US"/>
          </a:p>
        </p:txBody>
      </p:sp>
      <p:sp>
        <p:nvSpPr>
          <p:cNvPr id="9" name="Θέση αριθμού διαφάνειας 8">
            <a:extLst>
              <a:ext uri="{FF2B5EF4-FFF2-40B4-BE49-F238E27FC236}">
                <a16:creationId xmlns:a16="http://schemas.microsoft.com/office/drawing/2014/main" id="{9F756967-22B8-85C9-CC92-0D038EA0FC88}"/>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2350941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1074C8-4E7B-B693-39D9-9BA88564B30B}"/>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ημερομηνίας 2">
            <a:extLst>
              <a:ext uri="{FF2B5EF4-FFF2-40B4-BE49-F238E27FC236}">
                <a16:creationId xmlns:a16="http://schemas.microsoft.com/office/drawing/2014/main" id="{20C1257C-FD29-4058-DD39-B22337714257}"/>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4" name="Θέση υποσέλιδου 3">
            <a:extLst>
              <a:ext uri="{FF2B5EF4-FFF2-40B4-BE49-F238E27FC236}">
                <a16:creationId xmlns:a16="http://schemas.microsoft.com/office/drawing/2014/main" id="{DF27875E-6F10-598A-F528-3E57DC315DD8}"/>
              </a:ext>
            </a:extLst>
          </p:cNvPr>
          <p:cNvSpPr>
            <a:spLocks noGrp="1"/>
          </p:cNvSpPr>
          <p:nvPr>
            <p:ph type="ftr" sz="quarter" idx="11"/>
          </p:nvPr>
        </p:nvSpPr>
        <p:spPr/>
        <p:txBody>
          <a:bodyPr/>
          <a:lstStyle/>
          <a:p>
            <a:endParaRPr lang="en-US"/>
          </a:p>
        </p:txBody>
      </p:sp>
      <p:sp>
        <p:nvSpPr>
          <p:cNvPr id="5" name="Θέση αριθμού διαφάνειας 4">
            <a:extLst>
              <a:ext uri="{FF2B5EF4-FFF2-40B4-BE49-F238E27FC236}">
                <a16:creationId xmlns:a16="http://schemas.microsoft.com/office/drawing/2014/main" id="{792E46B0-77DD-97E2-096D-68797317422E}"/>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1062233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8574FD71-743D-1C08-3CA9-DCD4A1F0F2FE}"/>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3" name="Θέση υποσέλιδου 2">
            <a:extLst>
              <a:ext uri="{FF2B5EF4-FFF2-40B4-BE49-F238E27FC236}">
                <a16:creationId xmlns:a16="http://schemas.microsoft.com/office/drawing/2014/main" id="{DDF24E8A-1D78-11D2-C4EB-77768F548390}"/>
              </a:ext>
            </a:extLst>
          </p:cNvPr>
          <p:cNvSpPr>
            <a:spLocks noGrp="1"/>
          </p:cNvSpPr>
          <p:nvPr>
            <p:ph type="ftr" sz="quarter" idx="11"/>
          </p:nvPr>
        </p:nvSpPr>
        <p:spPr/>
        <p:txBody>
          <a:bodyPr/>
          <a:lstStyle/>
          <a:p>
            <a:endParaRPr lang="en-US"/>
          </a:p>
        </p:txBody>
      </p:sp>
      <p:sp>
        <p:nvSpPr>
          <p:cNvPr id="4" name="Θέση αριθμού διαφάνειας 3">
            <a:extLst>
              <a:ext uri="{FF2B5EF4-FFF2-40B4-BE49-F238E27FC236}">
                <a16:creationId xmlns:a16="http://schemas.microsoft.com/office/drawing/2014/main" id="{5841C6D1-A6F0-9DD0-BE62-469ACBEDCAEC}"/>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15197499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AED6B0-2C51-77A3-D3FC-0C2F8AE0150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2FBC2229-D55F-B1EA-476B-C4735F36D3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κειμένου 3">
            <a:extLst>
              <a:ext uri="{FF2B5EF4-FFF2-40B4-BE49-F238E27FC236}">
                <a16:creationId xmlns:a16="http://schemas.microsoft.com/office/drawing/2014/main" id="{8ED1FB06-4C3E-731E-8753-7ED224E14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B7C2F49F-34F6-BE1A-DC06-B332EC18BF0D}"/>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6" name="Θέση υποσέλιδου 5">
            <a:extLst>
              <a:ext uri="{FF2B5EF4-FFF2-40B4-BE49-F238E27FC236}">
                <a16:creationId xmlns:a16="http://schemas.microsoft.com/office/drawing/2014/main" id="{ED80A017-7605-4237-71C2-4BF79FB54C0C}"/>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a16="http://schemas.microsoft.com/office/drawing/2014/main" id="{36C26224-ADF4-E678-A924-D4E383CD6B8D}"/>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980518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10D9C-0C07-5194-1312-BB98B4E8CADD}"/>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323887F9-D007-10FC-2196-BADEC419D4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43ADECAB-B543-8C3C-7027-E921FA25E5C6}"/>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5" name="Footer Placeholder 4">
            <a:extLst>
              <a:ext uri="{FF2B5EF4-FFF2-40B4-BE49-F238E27FC236}">
                <a16:creationId xmlns:a16="http://schemas.microsoft.com/office/drawing/2014/main" id="{313D15AF-5AB9-699C-6524-CA19061F20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E8D0CF-82DC-3767-34E8-A48DC0F22C57}"/>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3714252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EBE3FB-D1FF-19EC-25CF-F40DB834435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a:p>
        </p:txBody>
      </p:sp>
      <p:sp>
        <p:nvSpPr>
          <p:cNvPr id="3" name="Θέση εικόνας 2">
            <a:extLst>
              <a:ext uri="{FF2B5EF4-FFF2-40B4-BE49-F238E27FC236}">
                <a16:creationId xmlns:a16="http://schemas.microsoft.com/office/drawing/2014/main" id="{8BBF1361-A36E-0F55-6DB0-027D8E1F51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Θέση κειμένου 3">
            <a:extLst>
              <a:ext uri="{FF2B5EF4-FFF2-40B4-BE49-F238E27FC236}">
                <a16:creationId xmlns:a16="http://schemas.microsoft.com/office/drawing/2014/main" id="{34248166-2E84-5187-A4DB-6F815D7B7C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0DF1DEB-5C8B-AEF7-18D2-1B3FD0A65847}"/>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6" name="Θέση υποσέλιδου 5">
            <a:extLst>
              <a:ext uri="{FF2B5EF4-FFF2-40B4-BE49-F238E27FC236}">
                <a16:creationId xmlns:a16="http://schemas.microsoft.com/office/drawing/2014/main" id="{A29009B6-4A2A-7697-A16E-CCF630A2387D}"/>
              </a:ext>
            </a:extLst>
          </p:cNvPr>
          <p:cNvSpPr>
            <a:spLocks noGrp="1"/>
          </p:cNvSpPr>
          <p:nvPr>
            <p:ph type="ftr" sz="quarter" idx="11"/>
          </p:nvPr>
        </p:nvSpPr>
        <p:spPr/>
        <p:txBody>
          <a:bodyPr/>
          <a:lstStyle/>
          <a:p>
            <a:endParaRPr lang="en-US"/>
          </a:p>
        </p:txBody>
      </p:sp>
      <p:sp>
        <p:nvSpPr>
          <p:cNvPr id="7" name="Θέση αριθμού διαφάνειας 6">
            <a:extLst>
              <a:ext uri="{FF2B5EF4-FFF2-40B4-BE49-F238E27FC236}">
                <a16:creationId xmlns:a16="http://schemas.microsoft.com/office/drawing/2014/main" id="{696F50A5-FC07-A6FE-86CB-7CD6A685FB57}"/>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18463656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9B56ED-9B36-6D59-D3B3-637D1C72DDE8}"/>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a16="http://schemas.microsoft.com/office/drawing/2014/main" id="{7C425491-D83B-13F6-EAE0-53ABC2AA342C}"/>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5DF1D54C-372E-8D46-EB24-E1436BA64867}"/>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5" name="Θέση υποσέλιδου 4">
            <a:extLst>
              <a:ext uri="{FF2B5EF4-FFF2-40B4-BE49-F238E27FC236}">
                <a16:creationId xmlns:a16="http://schemas.microsoft.com/office/drawing/2014/main" id="{154F27B7-6AC7-7417-6BE7-9060941D359E}"/>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EA7158E7-AEE5-45F5-B364-FF3180431746}"/>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7308539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9ADB5C6-0A85-5DBF-B99C-42DFD918ACB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a16="http://schemas.microsoft.com/office/drawing/2014/main" id="{89AD54FB-0029-7BA9-3468-0442C9E91E41}"/>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A3CE80F0-08E7-E385-5681-A9C5FB453D4C}"/>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5" name="Θέση υποσέλιδου 4">
            <a:extLst>
              <a:ext uri="{FF2B5EF4-FFF2-40B4-BE49-F238E27FC236}">
                <a16:creationId xmlns:a16="http://schemas.microsoft.com/office/drawing/2014/main" id="{35993274-A17D-A139-3B82-780242C2D356}"/>
              </a:ext>
            </a:extLst>
          </p:cNvPr>
          <p:cNvSpPr>
            <a:spLocks noGrp="1"/>
          </p:cNvSpPr>
          <p:nvPr>
            <p:ph type="ftr" sz="quarter" idx="11"/>
          </p:nvPr>
        </p:nvSpPr>
        <p:spPr/>
        <p:txBody>
          <a:bodyPr/>
          <a:lstStyle/>
          <a:p>
            <a:endParaRPr lang="en-US"/>
          </a:p>
        </p:txBody>
      </p:sp>
      <p:sp>
        <p:nvSpPr>
          <p:cNvPr id="6" name="Θέση αριθμού διαφάνειας 5">
            <a:extLst>
              <a:ext uri="{FF2B5EF4-FFF2-40B4-BE49-F238E27FC236}">
                <a16:creationId xmlns:a16="http://schemas.microsoft.com/office/drawing/2014/main" id="{4F32A6D0-7ED5-ABB7-65B2-438CCA7C0D13}"/>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7538820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710528-C6A2-436B-8885-A834BE8F1DFA}"/>
              </a:ext>
            </a:extLst>
          </p:cNvPr>
          <p:cNvSpPr>
            <a:spLocks noGrp="1"/>
          </p:cNvSpPr>
          <p:nvPr>
            <p:ph type="ctrTitle" hasCustomPrompt="1"/>
          </p:nvPr>
        </p:nvSpPr>
        <p:spPr>
          <a:xfrm>
            <a:off x="1524000" y="2757487"/>
            <a:ext cx="9144000" cy="1708596"/>
          </a:xfrm>
        </p:spPr>
        <p:txBody>
          <a:bodyPr anchor="b"/>
          <a:lstStyle>
            <a:lvl1pPr algn="ctr">
              <a:defRPr sz="6000"/>
            </a:lvl1pPr>
          </a:lstStyle>
          <a:p>
            <a:r>
              <a:rPr lang="en-US" dirty="0"/>
              <a:t>Energy Governance for Sustainable Development</a:t>
            </a:r>
          </a:p>
        </p:txBody>
      </p:sp>
    </p:spTree>
    <p:extLst>
      <p:ext uri="{BB962C8B-B14F-4D97-AF65-F5344CB8AC3E}">
        <p14:creationId xmlns:p14="http://schemas.microsoft.com/office/powerpoint/2010/main" val="12167243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1064E9-8D7F-4F1D-B78B-0DDEC1845333}"/>
              </a:ext>
            </a:extLst>
          </p:cNvPr>
          <p:cNvSpPr>
            <a:spLocks noGrp="1"/>
          </p:cNvSpPr>
          <p:nvPr>
            <p:ph type="title"/>
          </p:nvPr>
        </p:nvSpPr>
        <p:spPr>
          <a:xfrm>
            <a:off x="2242868" y="931653"/>
            <a:ext cx="7841411" cy="759035"/>
          </a:xfrm>
        </p:spPr>
        <p:txBody>
          <a:bodyPr/>
          <a:lstStyle/>
          <a:p>
            <a:r>
              <a:rPr lang="el-GR" dirty="0"/>
              <a:t>Κάντε κλικ για να επεξεργαστείτε τον τίτλο υποδείγματος</a:t>
            </a:r>
            <a:endParaRPr lang="en-US" dirty="0"/>
          </a:p>
        </p:txBody>
      </p:sp>
      <p:sp>
        <p:nvSpPr>
          <p:cNvPr id="3" name="Θέση περιεχομένου 2">
            <a:extLst>
              <a:ext uri="{FF2B5EF4-FFF2-40B4-BE49-F238E27FC236}">
                <a16:creationId xmlns:a16="http://schemas.microsoft.com/office/drawing/2014/main" id="{8C228CF1-DE98-4396-8D40-81B7D1567AD3}"/>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Θέση υποσέλιδου 4">
            <a:extLst>
              <a:ext uri="{FF2B5EF4-FFF2-40B4-BE49-F238E27FC236}">
                <a16:creationId xmlns:a16="http://schemas.microsoft.com/office/drawing/2014/main" id="{82220328-0045-4385-A353-28C36F6C02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Θέση αριθμού διαφάνειας 5">
            <a:extLst>
              <a:ext uri="{FF2B5EF4-FFF2-40B4-BE49-F238E27FC236}">
                <a16:creationId xmlns:a16="http://schemas.microsoft.com/office/drawing/2014/main" id="{2D8DF988-C909-4F2C-BE55-8344F9BA3FC1}"/>
              </a:ext>
            </a:extLst>
          </p:cNvPr>
          <p:cNvSpPr>
            <a:spLocks noGrp="1"/>
          </p:cNvSpPr>
          <p:nvPr>
            <p:ph type="sldNum" sz="quarter" idx="12"/>
          </p:nvPr>
        </p:nvSpPr>
        <p:spPr>
          <a:xfrm>
            <a:off x="8610600" y="6356350"/>
            <a:ext cx="2743200" cy="365125"/>
          </a:xfrm>
          <a:prstGeom prst="rect">
            <a:avLst/>
          </a:prstGeom>
        </p:spPr>
        <p:txBody>
          <a:bodyPr/>
          <a:lstStyle/>
          <a:p>
            <a:fld id="{2E05E3CE-3360-4099-A7CA-5DF026757C02}" type="slidenum">
              <a:rPr lang="en-US" smtClean="0"/>
              <a:t>‹#›</a:t>
            </a:fld>
            <a:endParaRPr lang="en-US"/>
          </a:p>
        </p:txBody>
      </p:sp>
    </p:spTree>
    <p:extLst>
      <p:ext uri="{BB962C8B-B14F-4D97-AF65-F5344CB8AC3E}">
        <p14:creationId xmlns:p14="http://schemas.microsoft.com/office/powerpoint/2010/main" val="39065846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268FBA-ED5C-499F-A369-07D00B80136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05B6CB58-D8B2-4A1A-A392-195482A9BA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Tree>
    <p:extLst>
      <p:ext uri="{BB962C8B-B14F-4D97-AF65-F5344CB8AC3E}">
        <p14:creationId xmlns:p14="http://schemas.microsoft.com/office/powerpoint/2010/main" val="25046544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791DF9-6ACA-40A4-B539-1F37D4A708B0}"/>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37785605-0175-4E42-B85C-D39050E26DF8}"/>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περιεχομένου 3">
            <a:extLst>
              <a:ext uri="{FF2B5EF4-FFF2-40B4-BE49-F238E27FC236}">
                <a16:creationId xmlns:a16="http://schemas.microsoft.com/office/drawing/2014/main" id="{99322965-C729-45BD-AB0E-80BF5C73AA04}"/>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Θέση ημερομηνίας 4">
            <a:extLst>
              <a:ext uri="{FF2B5EF4-FFF2-40B4-BE49-F238E27FC236}">
                <a16:creationId xmlns:a16="http://schemas.microsoft.com/office/drawing/2014/main" id="{16945461-B19B-4857-BC44-C4306393615F}"/>
              </a:ext>
            </a:extLst>
          </p:cNvPr>
          <p:cNvSpPr>
            <a:spLocks noGrp="1"/>
          </p:cNvSpPr>
          <p:nvPr>
            <p:ph type="dt" sz="half" idx="10"/>
          </p:nvPr>
        </p:nvSpPr>
        <p:spPr>
          <a:xfrm>
            <a:off x="838200" y="6356350"/>
            <a:ext cx="2743200" cy="365125"/>
          </a:xfrm>
          <a:prstGeom prst="rect">
            <a:avLst/>
          </a:prstGeom>
        </p:spPr>
        <p:txBody>
          <a:bodyPr/>
          <a:lstStyle/>
          <a:p>
            <a:fld id="{23FD0731-E26D-4DE9-9BC2-C85E67418366}" type="datetimeFigureOut">
              <a:rPr lang="en-US" smtClean="0"/>
              <a:t>4/2/2023</a:t>
            </a:fld>
            <a:endParaRPr lang="en-US"/>
          </a:p>
        </p:txBody>
      </p:sp>
      <p:sp>
        <p:nvSpPr>
          <p:cNvPr id="6" name="Θέση υποσέλιδου 5">
            <a:extLst>
              <a:ext uri="{FF2B5EF4-FFF2-40B4-BE49-F238E27FC236}">
                <a16:creationId xmlns:a16="http://schemas.microsoft.com/office/drawing/2014/main" id="{78FAFD0C-0AFC-4433-8329-AD9A2D9C24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Θέση αριθμού διαφάνειας 6">
            <a:extLst>
              <a:ext uri="{FF2B5EF4-FFF2-40B4-BE49-F238E27FC236}">
                <a16:creationId xmlns:a16="http://schemas.microsoft.com/office/drawing/2014/main" id="{53F6112D-9EAE-44AD-92E4-D3CF9B832989}"/>
              </a:ext>
            </a:extLst>
          </p:cNvPr>
          <p:cNvSpPr>
            <a:spLocks noGrp="1"/>
          </p:cNvSpPr>
          <p:nvPr>
            <p:ph type="sldNum" sz="quarter" idx="12"/>
          </p:nvPr>
        </p:nvSpPr>
        <p:spPr>
          <a:xfrm>
            <a:off x="8610600" y="6356350"/>
            <a:ext cx="2743200" cy="365125"/>
          </a:xfrm>
          <a:prstGeom prst="rect">
            <a:avLst/>
          </a:prstGeom>
        </p:spPr>
        <p:txBody>
          <a:bodyPr/>
          <a:lstStyle/>
          <a:p>
            <a:fld id="{2E05E3CE-3360-4099-A7CA-5DF026757C02}" type="slidenum">
              <a:rPr lang="en-US" smtClean="0"/>
              <a:t>‹#›</a:t>
            </a:fld>
            <a:endParaRPr lang="en-US"/>
          </a:p>
        </p:txBody>
      </p:sp>
    </p:spTree>
    <p:extLst>
      <p:ext uri="{BB962C8B-B14F-4D97-AF65-F5344CB8AC3E}">
        <p14:creationId xmlns:p14="http://schemas.microsoft.com/office/powerpoint/2010/main" val="3156757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ED5490-2DEB-420C-961D-37E35438FFA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8332DE1E-CAC9-4054-AA5B-1F3A437D55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A625ACAA-FA0E-48D5-BE15-67D13B18CA22}"/>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Θέση κειμένου 4">
            <a:extLst>
              <a:ext uri="{FF2B5EF4-FFF2-40B4-BE49-F238E27FC236}">
                <a16:creationId xmlns:a16="http://schemas.microsoft.com/office/drawing/2014/main" id="{F53F83B8-9D82-4805-AA30-741438E218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139C791B-BCA6-4CE0-AE78-17FB05C361B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7" name="Θέση ημερομηνίας 6">
            <a:extLst>
              <a:ext uri="{FF2B5EF4-FFF2-40B4-BE49-F238E27FC236}">
                <a16:creationId xmlns:a16="http://schemas.microsoft.com/office/drawing/2014/main" id="{B69655D7-79CA-4FD8-817C-F22C464386D4}"/>
              </a:ext>
            </a:extLst>
          </p:cNvPr>
          <p:cNvSpPr>
            <a:spLocks noGrp="1"/>
          </p:cNvSpPr>
          <p:nvPr>
            <p:ph type="dt" sz="half" idx="10"/>
          </p:nvPr>
        </p:nvSpPr>
        <p:spPr>
          <a:xfrm>
            <a:off x="838200" y="6356350"/>
            <a:ext cx="2743200" cy="365125"/>
          </a:xfrm>
          <a:prstGeom prst="rect">
            <a:avLst/>
          </a:prstGeom>
        </p:spPr>
        <p:txBody>
          <a:bodyPr/>
          <a:lstStyle/>
          <a:p>
            <a:fld id="{23FD0731-E26D-4DE9-9BC2-C85E67418366}" type="datetimeFigureOut">
              <a:rPr lang="en-US" smtClean="0"/>
              <a:t>4/2/2023</a:t>
            </a:fld>
            <a:endParaRPr lang="en-US"/>
          </a:p>
        </p:txBody>
      </p:sp>
      <p:sp>
        <p:nvSpPr>
          <p:cNvPr id="8" name="Θέση υποσέλιδου 7">
            <a:extLst>
              <a:ext uri="{FF2B5EF4-FFF2-40B4-BE49-F238E27FC236}">
                <a16:creationId xmlns:a16="http://schemas.microsoft.com/office/drawing/2014/main" id="{F50B9884-CE9D-46FB-BDF1-5AF69035B6F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Θέση αριθμού διαφάνειας 8">
            <a:extLst>
              <a:ext uri="{FF2B5EF4-FFF2-40B4-BE49-F238E27FC236}">
                <a16:creationId xmlns:a16="http://schemas.microsoft.com/office/drawing/2014/main" id="{03EAB1E1-EC57-4117-97C4-92E3AE6B2C39}"/>
              </a:ext>
            </a:extLst>
          </p:cNvPr>
          <p:cNvSpPr>
            <a:spLocks noGrp="1"/>
          </p:cNvSpPr>
          <p:nvPr>
            <p:ph type="sldNum" sz="quarter" idx="12"/>
          </p:nvPr>
        </p:nvSpPr>
        <p:spPr>
          <a:xfrm>
            <a:off x="8610600" y="6356350"/>
            <a:ext cx="2743200" cy="365125"/>
          </a:xfrm>
          <a:prstGeom prst="rect">
            <a:avLst/>
          </a:prstGeom>
        </p:spPr>
        <p:txBody>
          <a:bodyPr/>
          <a:lstStyle/>
          <a:p>
            <a:fld id="{2E05E3CE-3360-4099-A7CA-5DF026757C02}" type="slidenum">
              <a:rPr lang="en-US" smtClean="0"/>
              <a:t>‹#›</a:t>
            </a:fld>
            <a:endParaRPr lang="en-US"/>
          </a:p>
        </p:txBody>
      </p:sp>
    </p:spTree>
    <p:extLst>
      <p:ext uri="{BB962C8B-B14F-4D97-AF65-F5344CB8AC3E}">
        <p14:creationId xmlns:p14="http://schemas.microsoft.com/office/powerpoint/2010/main" val="230260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0790B5-FAD3-4B0A-8A7A-FF223EBD69F8}"/>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ημερομηνίας 2">
            <a:extLst>
              <a:ext uri="{FF2B5EF4-FFF2-40B4-BE49-F238E27FC236}">
                <a16:creationId xmlns:a16="http://schemas.microsoft.com/office/drawing/2014/main" id="{DA5768DF-C51D-41B9-845D-2099E2489EE9}"/>
              </a:ext>
            </a:extLst>
          </p:cNvPr>
          <p:cNvSpPr>
            <a:spLocks noGrp="1"/>
          </p:cNvSpPr>
          <p:nvPr>
            <p:ph type="dt" sz="half" idx="10"/>
          </p:nvPr>
        </p:nvSpPr>
        <p:spPr>
          <a:xfrm>
            <a:off x="838200" y="6356350"/>
            <a:ext cx="2743200" cy="365125"/>
          </a:xfrm>
          <a:prstGeom prst="rect">
            <a:avLst/>
          </a:prstGeom>
        </p:spPr>
        <p:txBody>
          <a:bodyPr/>
          <a:lstStyle/>
          <a:p>
            <a:fld id="{23FD0731-E26D-4DE9-9BC2-C85E67418366}" type="datetimeFigureOut">
              <a:rPr lang="en-US" smtClean="0"/>
              <a:t>4/2/2023</a:t>
            </a:fld>
            <a:endParaRPr lang="en-US"/>
          </a:p>
        </p:txBody>
      </p:sp>
      <p:sp>
        <p:nvSpPr>
          <p:cNvPr id="4" name="Θέση υποσέλιδου 3">
            <a:extLst>
              <a:ext uri="{FF2B5EF4-FFF2-40B4-BE49-F238E27FC236}">
                <a16:creationId xmlns:a16="http://schemas.microsoft.com/office/drawing/2014/main" id="{EBF3E1BE-9343-429C-8231-5FF12439852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Θέση αριθμού διαφάνειας 4">
            <a:extLst>
              <a:ext uri="{FF2B5EF4-FFF2-40B4-BE49-F238E27FC236}">
                <a16:creationId xmlns:a16="http://schemas.microsoft.com/office/drawing/2014/main" id="{C39EA938-1AD1-4A4A-9D7D-9D469E0AE88E}"/>
              </a:ext>
            </a:extLst>
          </p:cNvPr>
          <p:cNvSpPr>
            <a:spLocks noGrp="1"/>
          </p:cNvSpPr>
          <p:nvPr>
            <p:ph type="sldNum" sz="quarter" idx="12"/>
          </p:nvPr>
        </p:nvSpPr>
        <p:spPr>
          <a:xfrm>
            <a:off x="8610600" y="6356350"/>
            <a:ext cx="2743200" cy="365125"/>
          </a:xfrm>
          <a:prstGeom prst="rect">
            <a:avLst/>
          </a:prstGeom>
        </p:spPr>
        <p:txBody>
          <a:bodyPr/>
          <a:lstStyle/>
          <a:p>
            <a:fld id="{2E05E3CE-3360-4099-A7CA-5DF026757C02}" type="slidenum">
              <a:rPr lang="en-US" smtClean="0"/>
              <a:t>‹#›</a:t>
            </a:fld>
            <a:endParaRPr lang="en-US"/>
          </a:p>
        </p:txBody>
      </p:sp>
    </p:spTree>
    <p:extLst>
      <p:ext uri="{BB962C8B-B14F-4D97-AF65-F5344CB8AC3E}">
        <p14:creationId xmlns:p14="http://schemas.microsoft.com/office/powerpoint/2010/main" val="34983231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9F58BDD-8146-4AC1-93EC-D0F493981E6A}"/>
              </a:ext>
            </a:extLst>
          </p:cNvPr>
          <p:cNvSpPr>
            <a:spLocks noGrp="1"/>
          </p:cNvSpPr>
          <p:nvPr>
            <p:ph type="dt" sz="half" idx="10"/>
          </p:nvPr>
        </p:nvSpPr>
        <p:spPr>
          <a:xfrm>
            <a:off x="838200" y="6356350"/>
            <a:ext cx="2743200" cy="365125"/>
          </a:xfrm>
          <a:prstGeom prst="rect">
            <a:avLst/>
          </a:prstGeom>
        </p:spPr>
        <p:txBody>
          <a:bodyPr/>
          <a:lstStyle/>
          <a:p>
            <a:fld id="{23FD0731-E26D-4DE9-9BC2-C85E67418366}" type="datetimeFigureOut">
              <a:rPr lang="en-US" smtClean="0"/>
              <a:t>4/2/2023</a:t>
            </a:fld>
            <a:endParaRPr lang="en-US"/>
          </a:p>
        </p:txBody>
      </p:sp>
      <p:sp>
        <p:nvSpPr>
          <p:cNvPr id="3" name="Θέση υποσέλιδου 2">
            <a:extLst>
              <a:ext uri="{FF2B5EF4-FFF2-40B4-BE49-F238E27FC236}">
                <a16:creationId xmlns:a16="http://schemas.microsoft.com/office/drawing/2014/main" id="{C68D5870-3366-45DB-AF17-AD833E7FB9A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Θέση αριθμού διαφάνειας 3">
            <a:extLst>
              <a:ext uri="{FF2B5EF4-FFF2-40B4-BE49-F238E27FC236}">
                <a16:creationId xmlns:a16="http://schemas.microsoft.com/office/drawing/2014/main" id="{57716C27-33D3-48D9-A017-BBF619BF9E23}"/>
              </a:ext>
            </a:extLst>
          </p:cNvPr>
          <p:cNvSpPr>
            <a:spLocks noGrp="1"/>
          </p:cNvSpPr>
          <p:nvPr>
            <p:ph type="sldNum" sz="quarter" idx="12"/>
          </p:nvPr>
        </p:nvSpPr>
        <p:spPr>
          <a:xfrm>
            <a:off x="8610600" y="6356350"/>
            <a:ext cx="2743200" cy="365125"/>
          </a:xfrm>
          <a:prstGeom prst="rect">
            <a:avLst/>
          </a:prstGeom>
        </p:spPr>
        <p:txBody>
          <a:bodyPr/>
          <a:lstStyle/>
          <a:p>
            <a:fld id="{2E05E3CE-3360-4099-A7CA-5DF026757C02}" type="slidenum">
              <a:rPr lang="en-US" smtClean="0"/>
              <a:t>‹#›</a:t>
            </a:fld>
            <a:endParaRPr lang="en-US"/>
          </a:p>
        </p:txBody>
      </p:sp>
    </p:spTree>
    <p:extLst>
      <p:ext uri="{BB962C8B-B14F-4D97-AF65-F5344CB8AC3E}">
        <p14:creationId xmlns:p14="http://schemas.microsoft.com/office/powerpoint/2010/main" val="480461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FDDBF-0369-ECF1-5B8C-6C0D82494E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a:extLst>
              <a:ext uri="{FF2B5EF4-FFF2-40B4-BE49-F238E27FC236}">
                <a16:creationId xmlns:a16="http://schemas.microsoft.com/office/drawing/2014/main" id="{8DF02916-9200-EA8D-46F9-33734B542C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DB907B-EF54-3FDA-F4F3-4DB9223634BB}"/>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5" name="Footer Placeholder 4">
            <a:extLst>
              <a:ext uri="{FF2B5EF4-FFF2-40B4-BE49-F238E27FC236}">
                <a16:creationId xmlns:a16="http://schemas.microsoft.com/office/drawing/2014/main" id="{4591F2CF-467A-8B11-B231-0CF59F9270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B313F-0DDE-7FF7-9402-0ED53913CCA7}"/>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42695561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8AA31B-39B8-446A-9D0F-E0302601C3B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E58F6430-CF25-4506-8F8B-FA37A2A292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κειμένου 3">
            <a:extLst>
              <a:ext uri="{FF2B5EF4-FFF2-40B4-BE49-F238E27FC236}">
                <a16:creationId xmlns:a16="http://schemas.microsoft.com/office/drawing/2014/main" id="{A9446FE0-7FD3-4458-8FCC-78B4B473CD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BC82111-5075-4380-96A6-73EEFF737E7A}"/>
              </a:ext>
            </a:extLst>
          </p:cNvPr>
          <p:cNvSpPr>
            <a:spLocks noGrp="1"/>
          </p:cNvSpPr>
          <p:nvPr>
            <p:ph type="dt" sz="half" idx="10"/>
          </p:nvPr>
        </p:nvSpPr>
        <p:spPr>
          <a:xfrm>
            <a:off x="838200" y="6356350"/>
            <a:ext cx="2743200" cy="365125"/>
          </a:xfrm>
          <a:prstGeom prst="rect">
            <a:avLst/>
          </a:prstGeom>
        </p:spPr>
        <p:txBody>
          <a:bodyPr/>
          <a:lstStyle/>
          <a:p>
            <a:fld id="{23FD0731-E26D-4DE9-9BC2-C85E67418366}" type="datetimeFigureOut">
              <a:rPr lang="en-US" smtClean="0"/>
              <a:t>4/2/2023</a:t>
            </a:fld>
            <a:endParaRPr lang="en-US"/>
          </a:p>
        </p:txBody>
      </p:sp>
      <p:sp>
        <p:nvSpPr>
          <p:cNvPr id="6" name="Θέση υποσέλιδου 5">
            <a:extLst>
              <a:ext uri="{FF2B5EF4-FFF2-40B4-BE49-F238E27FC236}">
                <a16:creationId xmlns:a16="http://schemas.microsoft.com/office/drawing/2014/main" id="{5C5168FB-037E-42C5-B4A5-789871DD76F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Θέση αριθμού διαφάνειας 6">
            <a:extLst>
              <a:ext uri="{FF2B5EF4-FFF2-40B4-BE49-F238E27FC236}">
                <a16:creationId xmlns:a16="http://schemas.microsoft.com/office/drawing/2014/main" id="{8FD50FC5-3CF0-4F04-AD30-B539AE54FBC2}"/>
              </a:ext>
            </a:extLst>
          </p:cNvPr>
          <p:cNvSpPr>
            <a:spLocks noGrp="1"/>
          </p:cNvSpPr>
          <p:nvPr>
            <p:ph type="sldNum" sz="quarter" idx="12"/>
          </p:nvPr>
        </p:nvSpPr>
        <p:spPr>
          <a:xfrm>
            <a:off x="8610600" y="6356350"/>
            <a:ext cx="2743200" cy="365125"/>
          </a:xfrm>
          <a:prstGeom prst="rect">
            <a:avLst/>
          </a:prstGeom>
        </p:spPr>
        <p:txBody>
          <a:bodyPr/>
          <a:lstStyle/>
          <a:p>
            <a:fld id="{2E05E3CE-3360-4099-A7CA-5DF026757C02}" type="slidenum">
              <a:rPr lang="en-US" smtClean="0"/>
              <a:t>‹#›</a:t>
            </a:fld>
            <a:endParaRPr lang="en-US"/>
          </a:p>
        </p:txBody>
      </p:sp>
    </p:spTree>
    <p:extLst>
      <p:ext uri="{BB962C8B-B14F-4D97-AF65-F5344CB8AC3E}">
        <p14:creationId xmlns:p14="http://schemas.microsoft.com/office/powerpoint/2010/main" val="17653444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EABFF4-4635-480D-94CB-B1F27415FFD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a:p>
        </p:txBody>
      </p:sp>
      <p:sp>
        <p:nvSpPr>
          <p:cNvPr id="3" name="Θέση εικόνας 2">
            <a:extLst>
              <a:ext uri="{FF2B5EF4-FFF2-40B4-BE49-F238E27FC236}">
                <a16:creationId xmlns:a16="http://schemas.microsoft.com/office/drawing/2014/main" id="{AFE7DE9F-530B-4298-B24E-1DC56652F6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Θέση κειμένου 3">
            <a:extLst>
              <a:ext uri="{FF2B5EF4-FFF2-40B4-BE49-F238E27FC236}">
                <a16:creationId xmlns:a16="http://schemas.microsoft.com/office/drawing/2014/main" id="{AA4D522F-B26F-4E5C-910F-84AE680002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8A56C55-6BE3-43AE-8F12-B2362FFA0E30}"/>
              </a:ext>
            </a:extLst>
          </p:cNvPr>
          <p:cNvSpPr>
            <a:spLocks noGrp="1"/>
          </p:cNvSpPr>
          <p:nvPr>
            <p:ph type="dt" sz="half" idx="10"/>
          </p:nvPr>
        </p:nvSpPr>
        <p:spPr>
          <a:xfrm>
            <a:off x="838200" y="6356350"/>
            <a:ext cx="2743200" cy="365125"/>
          </a:xfrm>
          <a:prstGeom prst="rect">
            <a:avLst/>
          </a:prstGeom>
        </p:spPr>
        <p:txBody>
          <a:bodyPr/>
          <a:lstStyle/>
          <a:p>
            <a:fld id="{23FD0731-E26D-4DE9-9BC2-C85E67418366}" type="datetimeFigureOut">
              <a:rPr lang="en-US" smtClean="0"/>
              <a:t>4/2/2023</a:t>
            </a:fld>
            <a:endParaRPr lang="en-US"/>
          </a:p>
        </p:txBody>
      </p:sp>
      <p:sp>
        <p:nvSpPr>
          <p:cNvPr id="6" name="Θέση υποσέλιδου 5">
            <a:extLst>
              <a:ext uri="{FF2B5EF4-FFF2-40B4-BE49-F238E27FC236}">
                <a16:creationId xmlns:a16="http://schemas.microsoft.com/office/drawing/2014/main" id="{292898E6-828E-4B0B-B692-2E3315B214E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Θέση αριθμού διαφάνειας 6">
            <a:extLst>
              <a:ext uri="{FF2B5EF4-FFF2-40B4-BE49-F238E27FC236}">
                <a16:creationId xmlns:a16="http://schemas.microsoft.com/office/drawing/2014/main" id="{91091A6B-B24C-4C7E-8F5F-C2AD594E16F8}"/>
              </a:ext>
            </a:extLst>
          </p:cNvPr>
          <p:cNvSpPr>
            <a:spLocks noGrp="1"/>
          </p:cNvSpPr>
          <p:nvPr>
            <p:ph type="sldNum" sz="quarter" idx="12"/>
          </p:nvPr>
        </p:nvSpPr>
        <p:spPr>
          <a:xfrm>
            <a:off x="8610600" y="6356350"/>
            <a:ext cx="2743200" cy="365125"/>
          </a:xfrm>
          <a:prstGeom prst="rect">
            <a:avLst/>
          </a:prstGeom>
        </p:spPr>
        <p:txBody>
          <a:bodyPr/>
          <a:lstStyle/>
          <a:p>
            <a:fld id="{2E05E3CE-3360-4099-A7CA-5DF026757C02}" type="slidenum">
              <a:rPr lang="en-US" smtClean="0"/>
              <a:t>‹#›</a:t>
            </a:fld>
            <a:endParaRPr lang="en-US"/>
          </a:p>
        </p:txBody>
      </p:sp>
    </p:spTree>
    <p:extLst>
      <p:ext uri="{BB962C8B-B14F-4D97-AF65-F5344CB8AC3E}">
        <p14:creationId xmlns:p14="http://schemas.microsoft.com/office/powerpoint/2010/main" val="6925617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944E26-EC82-4C0A-B5E9-4FCA14B47486}"/>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a16="http://schemas.microsoft.com/office/drawing/2014/main" id="{6CEE7039-759A-411B-B512-3552D5765A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D371336E-974E-4644-BAEF-68C3E3080419}"/>
              </a:ext>
            </a:extLst>
          </p:cNvPr>
          <p:cNvSpPr>
            <a:spLocks noGrp="1"/>
          </p:cNvSpPr>
          <p:nvPr>
            <p:ph type="dt" sz="half" idx="10"/>
          </p:nvPr>
        </p:nvSpPr>
        <p:spPr>
          <a:xfrm>
            <a:off x="838200" y="6356350"/>
            <a:ext cx="2743200" cy="365125"/>
          </a:xfrm>
          <a:prstGeom prst="rect">
            <a:avLst/>
          </a:prstGeom>
        </p:spPr>
        <p:txBody>
          <a:bodyPr/>
          <a:lstStyle/>
          <a:p>
            <a:fld id="{23FD0731-E26D-4DE9-9BC2-C85E67418366}" type="datetimeFigureOut">
              <a:rPr lang="en-US" smtClean="0"/>
              <a:t>4/2/2023</a:t>
            </a:fld>
            <a:endParaRPr lang="en-US"/>
          </a:p>
        </p:txBody>
      </p:sp>
      <p:sp>
        <p:nvSpPr>
          <p:cNvPr id="5" name="Θέση υποσέλιδου 4">
            <a:extLst>
              <a:ext uri="{FF2B5EF4-FFF2-40B4-BE49-F238E27FC236}">
                <a16:creationId xmlns:a16="http://schemas.microsoft.com/office/drawing/2014/main" id="{63B95B2E-2A26-4DBD-BE2D-A66E689A5E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Θέση αριθμού διαφάνειας 5">
            <a:extLst>
              <a:ext uri="{FF2B5EF4-FFF2-40B4-BE49-F238E27FC236}">
                <a16:creationId xmlns:a16="http://schemas.microsoft.com/office/drawing/2014/main" id="{F6373EEB-0C83-4DED-8963-80FEAFD6DA61}"/>
              </a:ext>
            </a:extLst>
          </p:cNvPr>
          <p:cNvSpPr>
            <a:spLocks noGrp="1"/>
          </p:cNvSpPr>
          <p:nvPr>
            <p:ph type="sldNum" sz="quarter" idx="12"/>
          </p:nvPr>
        </p:nvSpPr>
        <p:spPr>
          <a:xfrm>
            <a:off x="8610600" y="6356350"/>
            <a:ext cx="2743200" cy="365125"/>
          </a:xfrm>
          <a:prstGeom prst="rect">
            <a:avLst/>
          </a:prstGeom>
        </p:spPr>
        <p:txBody>
          <a:bodyPr/>
          <a:lstStyle/>
          <a:p>
            <a:fld id="{2E05E3CE-3360-4099-A7CA-5DF026757C02}" type="slidenum">
              <a:rPr lang="en-US" smtClean="0"/>
              <a:t>‹#›</a:t>
            </a:fld>
            <a:endParaRPr lang="en-US"/>
          </a:p>
        </p:txBody>
      </p:sp>
    </p:spTree>
    <p:extLst>
      <p:ext uri="{BB962C8B-B14F-4D97-AF65-F5344CB8AC3E}">
        <p14:creationId xmlns:p14="http://schemas.microsoft.com/office/powerpoint/2010/main" val="29697915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1CDF47E0-A00F-424B-BC26-D3EA6EB6CE7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a16="http://schemas.microsoft.com/office/drawing/2014/main" id="{81F99F12-481A-48E5-B2B3-0EFEDA757D85}"/>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5" name="Θέση υποσέλιδου 4">
            <a:extLst>
              <a:ext uri="{FF2B5EF4-FFF2-40B4-BE49-F238E27FC236}">
                <a16:creationId xmlns:a16="http://schemas.microsoft.com/office/drawing/2014/main" id="{880DA3C5-87BE-43A0-A76B-3AB33CCCFC7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Θέση αριθμού διαφάνειας 5">
            <a:extLst>
              <a:ext uri="{FF2B5EF4-FFF2-40B4-BE49-F238E27FC236}">
                <a16:creationId xmlns:a16="http://schemas.microsoft.com/office/drawing/2014/main" id="{1419B9E6-8238-451C-9043-646EAA29E90F}"/>
              </a:ext>
            </a:extLst>
          </p:cNvPr>
          <p:cNvSpPr>
            <a:spLocks noGrp="1"/>
          </p:cNvSpPr>
          <p:nvPr>
            <p:ph type="sldNum" sz="quarter" idx="12"/>
          </p:nvPr>
        </p:nvSpPr>
        <p:spPr>
          <a:xfrm>
            <a:off x="8610600" y="6356350"/>
            <a:ext cx="2743200" cy="365125"/>
          </a:xfrm>
          <a:prstGeom prst="rect">
            <a:avLst/>
          </a:prstGeom>
        </p:spPr>
        <p:txBody>
          <a:bodyPr/>
          <a:lstStyle/>
          <a:p>
            <a:fld id="{2E05E3CE-3360-4099-A7CA-5DF026757C02}" type="slidenum">
              <a:rPr lang="en-US" smtClean="0"/>
              <a:t>‹#›</a:t>
            </a:fld>
            <a:endParaRPr lang="en-US"/>
          </a:p>
        </p:txBody>
      </p:sp>
    </p:spTree>
    <p:extLst>
      <p:ext uri="{BB962C8B-B14F-4D97-AF65-F5344CB8AC3E}">
        <p14:creationId xmlns:p14="http://schemas.microsoft.com/office/powerpoint/2010/main" val="927071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C8010-25F4-EBCE-7C71-A7712EEE046D}"/>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BB884FCA-6AE3-BA43-E8A2-A2FEB0CD486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a:extLst>
              <a:ext uri="{FF2B5EF4-FFF2-40B4-BE49-F238E27FC236}">
                <a16:creationId xmlns:a16="http://schemas.microsoft.com/office/drawing/2014/main" id="{1C7DCEE5-EA62-2F22-B59E-32F0B2D088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a:extLst>
              <a:ext uri="{FF2B5EF4-FFF2-40B4-BE49-F238E27FC236}">
                <a16:creationId xmlns:a16="http://schemas.microsoft.com/office/drawing/2014/main" id="{0D4C0415-12BE-D695-A2B0-898D0FBDDB69}"/>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6" name="Footer Placeholder 5">
            <a:extLst>
              <a:ext uri="{FF2B5EF4-FFF2-40B4-BE49-F238E27FC236}">
                <a16:creationId xmlns:a16="http://schemas.microsoft.com/office/drawing/2014/main" id="{B1A6942B-7F9F-9846-AC68-346F46C53F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D5188D-8B6C-97C5-C484-BF8771260FF1}"/>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533727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2BF5E-88C4-ABBF-31CB-77597CFC208F}"/>
              </a:ext>
            </a:extLst>
          </p:cNvPr>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a:extLst>
              <a:ext uri="{FF2B5EF4-FFF2-40B4-BE49-F238E27FC236}">
                <a16:creationId xmlns:a16="http://schemas.microsoft.com/office/drawing/2014/main" id="{7CA4CEF7-92A0-E4E4-6955-16BB63C27E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33E0AD-5993-6A2D-DAEB-C05C9218CF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a:extLst>
              <a:ext uri="{FF2B5EF4-FFF2-40B4-BE49-F238E27FC236}">
                <a16:creationId xmlns:a16="http://schemas.microsoft.com/office/drawing/2014/main" id="{6608E795-C12D-C98D-E748-F5BDE2224D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FE0A61-EC11-80F6-AE3B-6A4BFE10AD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a:extLst>
              <a:ext uri="{FF2B5EF4-FFF2-40B4-BE49-F238E27FC236}">
                <a16:creationId xmlns:a16="http://schemas.microsoft.com/office/drawing/2014/main" id="{013BECCA-83A2-E72A-D051-80E61F08D54E}"/>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8" name="Footer Placeholder 7">
            <a:extLst>
              <a:ext uri="{FF2B5EF4-FFF2-40B4-BE49-F238E27FC236}">
                <a16:creationId xmlns:a16="http://schemas.microsoft.com/office/drawing/2014/main" id="{3D31BE7F-5950-68D8-B4BE-E734C7D21D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C5C931A-8761-9DE4-2450-495054268A1A}"/>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3554074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4B654-AE92-1D7C-30E5-933C0A561855}"/>
              </a:ext>
            </a:extLst>
          </p:cNvPr>
          <p:cNvSpPr>
            <a:spLocks noGrp="1"/>
          </p:cNvSpPr>
          <p:nvPr>
            <p:ph type="title"/>
          </p:nvPr>
        </p:nvSpPr>
        <p:spPr/>
        <p:txBody>
          <a:bodyPr/>
          <a:lstStyle/>
          <a:p>
            <a:r>
              <a:rPr lang="en-US"/>
              <a:t>Click to edit Master title style</a:t>
            </a:r>
            <a:endParaRPr lang="el-GR"/>
          </a:p>
        </p:txBody>
      </p:sp>
      <p:sp>
        <p:nvSpPr>
          <p:cNvPr id="3" name="Date Placeholder 2">
            <a:extLst>
              <a:ext uri="{FF2B5EF4-FFF2-40B4-BE49-F238E27FC236}">
                <a16:creationId xmlns:a16="http://schemas.microsoft.com/office/drawing/2014/main" id="{B50751A1-AA45-6982-DEF3-118BA4CFCF35}"/>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4" name="Footer Placeholder 3">
            <a:extLst>
              <a:ext uri="{FF2B5EF4-FFF2-40B4-BE49-F238E27FC236}">
                <a16:creationId xmlns:a16="http://schemas.microsoft.com/office/drawing/2014/main" id="{20A8A9A7-F254-195C-1BCC-5A89A5D77FE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52AFCD-3A5B-0AD0-12C7-E21DF0A95534}"/>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2679207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6F1C4F-6F9F-CC56-2342-FF9D0A2C8F80}"/>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3" name="Footer Placeholder 2">
            <a:extLst>
              <a:ext uri="{FF2B5EF4-FFF2-40B4-BE49-F238E27FC236}">
                <a16:creationId xmlns:a16="http://schemas.microsoft.com/office/drawing/2014/main" id="{704BB341-003D-BB70-D3BE-C2A522DC6E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6E4D93-7618-C79D-A713-06AEA0628F48}"/>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1358528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D0240-3AC8-1CFB-3347-045A22124A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a:extLst>
              <a:ext uri="{FF2B5EF4-FFF2-40B4-BE49-F238E27FC236}">
                <a16:creationId xmlns:a16="http://schemas.microsoft.com/office/drawing/2014/main" id="{8605F846-3146-6B9A-4EBE-B042E856B3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a:extLst>
              <a:ext uri="{FF2B5EF4-FFF2-40B4-BE49-F238E27FC236}">
                <a16:creationId xmlns:a16="http://schemas.microsoft.com/office/drawing/2014/main" id="{62B5628D-A32E-7E27-80A1-878CB9761B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D1D12C-5C54-2C08-2F85-E099039A6243}"/>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6" name="Footer Placeholder 5">
            <a:extLst>
              <a:ext uri="{FF2B5EF4-FFF2-40B4-BE49-F238E27FC236}">
                <a16:creationId xmlns:a16="http://schemas.microsoft.com/office/drawing/2014/main" id="{BC778C2A-C642-B091-8EA1-F329A72FA0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39A9CA-40B2-3C5C-BD6C-DA33C6451F58}"/>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1683031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F43EA-76EE-D13D-769F-51B8D8A051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a:extLst>
              <a:ext uri="{FF2B5EF4-FFF2-40B4-BE49-F238E27FC236}">
                <a16:creationId xmlns:a16="http://schemas.microsoft.com/office/drawing/2014/main" id="{02959B44-76AC-8F87-3DA4-4D226EA8D7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a:extLst>
              <a:ext uri="{FF2B5EF4-FFF2-40B4-BE49-F238E27FC236}">
                <a16:creationId xmlns:a16="http://schemas.microsoft.com/office/drawing/2014/main" id="{6C5CC9BF-13E8-7D1B-57C1-1686DB2FFC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70DE60-E7C2-7FFF-2C50-FAE9793D37A6}"/>
              </a:ext>
            </a:extLst>
          </p:cNvPr>
          <p:cNvSpPr>
            <a:spLocks noGrp="1"/>
          </p:cNvSpPr>
          <p:nvPr>
            <p:ph type="dt" sz="half" idx="10"/>
          </p:nvPr>
        </p:nvSpPr>
        <p:spPr/>
        <p:txBody>
          <a:bodyPr/>
          <a:lstStyle/>
          <a:p>
            <a:fld id="{F338D6B5-9630-41AE-B2D8-67428E275F00}" type="datetimeFigureOut">
              <a:rPr lang="en-US" smtClean="0"/>
              <a:t>4/2/2023</a:t>
            </a:fld>
            <a:endParaRPr lang="en-US"/>
          </a:p>
        </p:txBody>
      </p:sp>
      <p:sp>
        <p:nvSpPr>
          <p:cNvPr id="6" name="Footer Placeholder 5">
            <a:extLst>
              <a:ext uri="{FF2B5EF4-FFF2-40B4-BE49-F238E27FC236}">
                <a16:creationId xmlns:a16="http://schemas.microsoft.com/office/drawing/2014/main" id="{EAEB5EDF-6DDC-ECED-CDEA-571C27472D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ACBD98-51B8-F743-F89D-94B0079B6F8E}"/>
              </a:ext>
            </a:extLst>
          </p:cNvPr>
          <p:cNvSpPr>
            <a:spLocks noGrp="1"/>
          </p:cNvSpPr>
          <p:nvPr>
            <p:ph type="sldNum" sz="quarter" idx="12"/>
          </p:nvPr>
        </p:nvSpPr>
        <p:spPr/>
        <p:txBody>
          <a:bodyPr/>
          <a:lstStyle/>
          <a:p>
            <a:fld id="{57DF7469-50D1-483D-9317-4492B251392F}" type="slidenum">
              <a:rPr lang="en-US" smtClean="0"/>
              <a:t>‹#›</a:t>
            </a:fld>
            <a:endParaRPr lang="en-US"/>
          </a:p>
        </p:txBody>
      </p:sp>
    </p:spTree>
    <p:extLst>
      <p:ext uri="{BB962C8B-B14F-4D97-AF65-F5344CB8AC3E}">
        <p14:creationId xmlns:p14="http://schemas.microsoft.com/office/powerpoint/2010/main" val="2695034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3241CA-327E-083F-DAA9-00EE352353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a:extLst>
              <a:ext uri="{FF2B5EF4-FFF2-40B4-BE49-F238E27FC236}">
                <a16:creationId xmlns:a16="http://schemas.microsoft.com/office/drawing/2014/main" id="{CA67E98C-1361-A526-2120-BB5112ED7C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2519E7FF-9F05-18D0-8512-B4E49153A1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38D6B5-9630-41AE-B2D8-67428E275F00}" type="datetimeFigureOut">
              <a:rPr lang="en-US" smtClean="0"/>
              <a:t>4/2/2023</a:t>
            </a:fld>
            <a:endParaRPr lang="en-US"/>
          </a:p>
        </p:txBody>
      </p:sp>
      <p:sp>
        <p:nvSpPr>
          <p:cNvPr id="5" name="Footer Placeholder 4">
            <a:extLst>
              <a:ext uri="{FF2B5EF4-FFF2-40B4-BE49-F238E27FC236}">
                <a16:creationId xmlns:a16="http://schemas.microsoft.com/office/drawing/2014/main" id="{557112C6-4890-01D3-4794-AF1A96683D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AC1E5FC-1142-29DA-7558-34819F48D9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DF7469-50D1-483D-9317-4492B251392F}" type="slidenum">
              <a:rPr lang="en-US" smtClean="0"/>
              <a:t>‹#›</a:t>
            </a:fld>
            <a:endParaRPr lang="en-US"/>
          </a:p>
        </p:txBody>
      </p:sp>
    </p:spTree>
    <p:extLst>
      <p:ext uri="{BB962C8B-B14F-4D97-AF65-F5344CB8AC3E}">
        <p14:creationId xmlns:p14="http://schemas.microsoft.com/office/powerpoint/2010/main" val="196406260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DEF039FB-A6D1-3BC1-3F7C-2163B2EAD1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51075DE7-6B67-28DE-3898-44DBB1AEA9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4" name="Θέση ημερομηνίας 3">
            <a:extLst>
              <a:ext uri="{FF2B5EF4-FFF2-40B4-BE49-F238E27FC236}">
                <a16:creationId xmlns:a16="http://schemas.microsoft.com/office/drawing/2014/main" id="{EA6DC0F6-4458-0C43-41B0-8A1934E867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38D6B5-9630-41AE-B2D8-67428E275F00}" type="datetimeFigureOut">
              <a:rPr lang="en-US" smtClean="0"/>
              <a:t>4/2/2023</a:t>
            </a:fld>
            <a:endParaRPr lang="en-US"/>
          </a:p>
        </p:txBody>
      </p:sp>
      <p:sp>
        <p:nvSpPr>
          <p:cNvPr id="5" name="Θέση υποσέλιδου 4">
            <a:extLst>
              <a:ext uri="{FF2B5EF4-FFF2-40B4-BE49-F238E27FC236}">
                <a16:creationId xmlns:a16="http://schemas.microsoft.com/office/drawing/2014/main" id="{652CAED3-AC23-8592-C06F-DBBA4B5A26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Θέση αριθμού διαφάνειας 5">
            <a:extLst>
              <a:ext uri="{FF2B5EF4-FFF2-40B4-BE49-F238E27FC236}">
                <a16:creationId xmlns:a16="http://schemas.microsoft.com/office/drawing/2014/main" id="{B8BDBB8A-B28B-85E8-5DEE-0A4603F8E7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DF7469-50D1-483D-9317-4492B251392F}" type="slidenum">
              <a:rPr lang="en-US" smtClean="0"/>
              <a:t>‹#›</a:t>
            </a:fld>
            <a:endParaRPr lang="en-US"/>
          </a:p>
        </p:txBody>
      </p:sp>
    </p:spTree>
    <p:extLst>
      <p:ext uri="{BB962C8B-B14F-4D97-AF65-F5344CB8AC3E}">
        <p14:creationId xmlns:p14="http://schemas.microsoft.com/office/powerpoint/2010/main" val="277141136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20F5C192-FFDD-42CE-95B9-05758AD2F026}"/>
              </a:ext>
            </a:extLst>
          </p:cNvPr>
          <p:cNvSpPr>
            <a:spLocks noGrp="1"/>
          </p:cNvSpPr>
          <p:nvPr>
            <p:ph type="title"/>
          </p:nvPr>
        </p:nvSpPr>
        <p:spPr>
          <a:xfrm>
            <a:off x="1975448" y="365125"/>
            <a:ext cx="8220975"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endParaRPr lang="en-US" dirty="0"/>
          </a:p>
        </p:txBody>
      </p:sp>
      <p:sp>
        <p:nvSpPr>
          <p:cNvPr id="3" name="Θέση κειμένου 2">
            <a:extLst>
              <a:ext uri="{FF2B5EF4-FFF2-40B4-BE49-F238E27FC236}">
                <a16:creationId xmlns:a16="http://schemas.microsoft.com/office/drawing/2014/main" id="{D8041F81-0181-4771-BFAC-40AF556A26A0}"/>
              </a:ext>
            </a:extLst>
          </p:cNvPr>
          <p:cNvSpPr>
            <a:spLocks noGrp="1"/>
          </p:cNvSpPr>
          <p:nvPr>
            <p:ph type="body" idx="1"/>
          </p:nvPr>
        </p:nvSpPr>
        <p:spPr>
          <a:xfrm>
            <a:off x="838200" y="1825625"/>
            <a:ext cx="10515600" cy="4115024"/>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pic>
        <p:nvPicPr>
          <p:cNvPr id="6" name="Εικόνα 5" descr="Εικόνα που περιέχει κείμενο&#10;&#10;Περιγραφή που δημιουργήθηκε αυτόματα">
            <a:extLst>
              <a:ext uri="{FF2B5EF4-FFF2-40B4-BE49-F238E27FC236}">
                <a16:creationId xmlns:a16="http://schemas.microsoft.com/office/drawing/2014/main" id="{22D2480E-FDD2-5420-F65C-3BC8FE5D6B7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2721" y="0"/>
            <a:ext cx="1772727" cy="1794294"/>
          </a:xfrm>
          <a:prstGeom prst="rect">
            <a:avLst/>
          </a:prstGeom>
        </p:spPr>
      </p:pic>
    </p:spTree>
    <p:extLst>
      <p:ext uri="{BB962C8B-B14F-4D97-AF65-F5344CB8AC3E}">
        <p14:creationId xmlns:p14="http://schemas.microsoft.com/office/powerpoint/2010/main" val="51093019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Layout" Target="../diagrams/layout4.xml"/><Relationship Id="rId7" Type="http://schemas.openxmlformats.org/officeDocument/2006/relationships/chart" Target="../charts/chart1.xml"/><Relationship Id="rId2" Type="http://schemas.openxmlformats.org/officeDocument/2006/relationships/diagramData" Target="../diagrams/data4.xml"/><Relationship Id="rId1" Type="http://schemas.openxmlformats.org/officeDocument/2006/relationships/slideLayout" Target="../slideLayouts/slideLayout2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6F9E488-0718-4E1E-9D12-26779F606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20AEB5B-DFC7-42B4-9FAA-6B95E01D0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5124" y="0"/>
            <a:ext cx="7476877" cy="6858000"/>
          </a:xfrm>
          <a:custGeom>
            <a:avLst/>
            <a:gdLst>
              <a:gd name="connsiteX0" fmla="*/ 637332 w 7476877"/>
              <a:gd name="connsiteY0" fmla="*/ 4332728 h 6858000"/>
              <a:gd name="connsiteX1" fmla="*/ 1576347 w 7476877"/>
              <a:gd name="connsiteY1" fmla="*/ 4332728 h 6858000"/>
              <a:gd name="connsiteX2" fmla="*/ 1720345 w 7476877"/>
              <a:gd name="connsiteY2" fmla="*/ 4419228 h 6858000"/>
              <a:gd name="connsiteX3" fmla="*/ 2190864 w 7476877"/>
              <a:gd name="connsiteY3" fmla="*/ 5245095 h 6858000"/>
              <a:gd name="connsiteX4" fmla="*/ 2190864 w 7476877"/>
              <a:gd name="connsiteY4" fmla="*/ 5413976 h 6858000"/>
              <a:gd name="connsiteX5" fmla="*/ 1720345 w 7476877"/>
              <a:gd name="connsiteY5" fmla="*/ 6239844 h 6858000"/>
              <a:gd name="connsiteX6" fmla="*/ 1576347 w 7476877"/>
              <a:gd name="connsiteY6" fmla="*/ 6326343 h 6858000"/>
              <a:gd name="connsiteX7" fmla="*/ 637332 w 7476877"/>
              <a:gd name="connsiteY7" fmla="*/ 6326343 h 6858000"/>
              <a:gd name="connsiteX8" fmla="*/ 491309 w 7476877"/>
              <a:gd name="connsiteY8" fmla="*/ 6239844 h 6858000"/>
              <a:gd name="connsiteX9" fmla="*/ 22817 w 7476877"/>
              <a:gd name="connsiteY9" fmla="*/ 5413976 h 6858000"/>
              <a:gd name="connsiteX10" fmla="*/ 22817 w 7476877"/>
              <a:gd name="connsiteY10" fmla="*/ 5245095 h 6858000"/>
              <a:gd name="connsiteX11" fmla="*/ 491309 w 7476877"/>
              <a:gd name="connsiteY11" fmla="*/ 4419228 h 6858000"/>
              <a:gd name="connsiteX12" fmla="*/ 637332 w 7476877"/>
              <a:gd name="connsiteY12" fmla="*/ 4332728 h 6858000"/>
              <a:gd name="connsiteX13" fmla="*/ 3853980 w 7476877"/>
              <a:gd name="connsiteY13" fmla="*/ 0 h 6858000"/>
              <a:gd name="connsiteX14" fmla="*/ 5043644 w 7476877"/>
              <a:gd name="connsiteY14" fmla="*/ 0 h 6858000"/>
              <a:gd name="connsiteX15" fmla="*/ 5083740 w 7476877"/>
              <a:gd name="connsiteY15" fmla="*/ 70378 h 6858000"/>
              <a:gd name="connsiteX16" fmla="*/ 5225307 w 7476877"/>
              <a:gd name="connsiteY16" fmla="*/ 318859 h 6858000"/>
              <a:gd name="connsiteX17" fmla="*/ 5225307 w 7476877"/>
              <a:gd name="connsiteY17" fmla="*/ 577503 h 6858000"/>
              <a:gd name="connsiteX18" fmla="*/ 4504695 w 7476877"/>
              <a:gd name="connsiteY18" fmla="*/ 1842337 h 6858000"/>
              <a:gd name="connsiteX19" fmla="*/ 4284162 w 7476877"/>
              <a:gd name="connsiteY19" fmla="*/ 1974811 h 6858000"/>
              <a:gd name="connsiteX20" fmla="*/ 2846045 w 7476877"/>
              <a:gd name="connsiteY20" fmla="*/ 1974811 h 6858000"/>
              <a:gd name="connsiteX21" fmla="*/ 2778342 w 7476877"/>
              <a:gd name="connsiteY21" fmla="*/ 1965645 h 6858000"/>
              <a:gd name="connsiteX22" fmla="*/ 2731777 w 7476877"/>
              <a:gd name="connsiteY22" fmla="*/ 1945746 h 6858000"/>
              <a:gd name="connsiteX23" fmla="*/ 2760233 w 7476877"/>
              <a:gd name="connsiteY23" fmla="*/ 1895581 h 6858000"/>
              <a:gd name="connsiteX24" fmla="*/ 3768459 w 7476877"/>
              <a:gd name="connsiteY24" fmla="*/ 118263 h 6858000"/>
              <a:gd name="connsiteX25" fmla="*/ 3819932 w 7476877"/>
              <a:gd name="connsiteY25" fmla="*/ 39732 h 6858000"/>
              <a:gd name="connsiteX26" fmla="*/ 1880237 w 7476877"/>
              <a:gd name="connsiteY26" fmla="*/ 0 h 6858000"/>
              <a:gd name="connsiteX27" fmla="*/ 2102124 w 7476877"/>
              <a:gd name="connsiteY27" fmla="*/ 0 h 6858000"/>
              <a:gd name="connsiteX28" fmla="*/ 2086946 w 7476877"/>
              <a:gd name="connsiteY28" fmla="*/ 26756 h 6858000"/>
              <a:gd name="connsiteX29" fmla="*/ 1911773 w 7476877"/>
              <a:gd name="connsiteY29" fmla="*/ 335552 h 6858000"/>
              <a:gd name="connsiteX30" fmla="*/ 1911773 w 7476877"/>
              <a:gd name="connsiteY30" fmla="*/ 594199 h 6858000"/>
              <a:gd name="connsiteX31" fmla="*/ 2629280 w 7476877"/>
              <a:gd name="connsiteY31" fmla="*/ 1859030 h 6858000"/>
              <a:gd name="connsiteX32" fmla="*/ 2723627 w 7476877"/>
              <a:gd name="connsiteY32" fmla="*/ 1956020 h 6858000"/>
              <a:gd name="connsiteX33" fmla="*/ 2734544 w 7476877"/>
              <a:gd name="connsiteY33" fmla="*/ 1960685 h 6858000"/>
              <a:gd name="connsiteX34" fmla="*/ 2676021 w 7476877"/>
              <a:gd name="connsiteY34" fmla="*/ 2063851 h 6858000"/>
              <a:gd name="connsiteX35" fmla="*/ 2632495 w 7476877"/>
              <a:gd name="connsiteY35" fmla="*/ 2140578 h 6858000"/>
              <a:gd name="connsiteX36" fmla="*/ 2677641 w 7476877"/>
              <a:gd name="connsiteY36" fmla="*/ 2159871 h 6858000"/>
              <a:gd name="connsiteX37" fmla="*/ 2754009 w 7476877"/>
              <a:gd name="connsiteY37" fmla="*/ 2170210 h 6858000"/>
              <a:gd name="connsiteX38" fmla="*/ 4376198 w 7476877"/>
              <a:gd name="connsiteY38" fmla="*/ 2170210 h 6858000"/>
              <a:gd name="connsiteX39" fmla="*/ 4624956 w 7476877"/>
              <a:gd name="connsiteY39" fmla="*/ 2020780 h 6858000"/>
              <a:gd name="connsiteX40" fmla="*/ 5437803 w 7476877"/>
              <a:gd name="connsiteY40" fmla="*/ 594055 h 6858000"/>
              <a:gd name="connsiteX41" fmla="*/ 5437803 w 7476877"/>
              <a:gd name="connsiteY41" fmla="*/ 302307 h 6858000"/>
              <a:gd name="connsiteX42" fmla="*/ 5294722 w 7476877"/>
              <a:gd name="connsiteY42" fmla="*/ 51168 h 6858000"/>
              <a:gd name="connsiteX43" fmla="*/ 5265570 w 7476877"/>
              <a:gd name="connsiteY43" fmla="*/ 0 h 6858000"/>
              <a:gd name="connsiteX44" fmla="*/ 7476877 w 7476877"/>
              <a:gd name="connsiteY44" fmla="*/ 0 h 6858000"/>
              <a:gd name="connsiteX45" fmla="*/ 7476877 w 7476877"/>
              <a:gd name="connsiteY45" fmla="*/ 6858000 h 6858000"/>
              <a:gd name="connsiteX46" fmla="*/ 3343303 w 7476877"/>
              <a:gd name="connsiteY46" fmla="*/ 6858000 h 6858000"/>
              <a:gd name="connsiteX47" fmla="*/ 3297958 w 7476877"/>
              <a:gd name="connsiteY47" fmla="*/ 6778065 h 6858000"/>
              <a:gd name="connsiteX48" fmla="*/ 1841286 w 7476877"/>
              <a:gd name="connsiteY48" fmla="*/ 4210218 h 6858000"/>
              <a:gd name="connsiteX49" fmla="*/ 1841286 w 7476877"/>
              <a:gd name="connsiteY49" fmla="*/ 3515516 h 6858000"/>
              <a:gd name="connsiteX50" fmla="*/ 2556859 w 7476877"/>
              <a:gd name="connsiteY50" fmla="*/ 2254092 h 6858000"/>
              <a:gd name="connsiteX51" fmla="*/ 2617166 w 7476877"/>
              <a:gd name="connsiteY51" fmla="*/ 2147787 h 6858000"/>
              <a:gd name="connsiteX52" fmla="*/ 2615044 w 7476877"/>
              <a:gd name="connsiteY52" fmla="*/ 2146880 h 6858000"/>
              <a:gd name="connsiteX53" fmla="*/ 2508620 w 7476877"/>
              <a:gd name="connsiteY53" fmla="*/ 2037473 h 6858000"/>
              <a:gd name="connsiteX54" fmla="*/ 1699276 w 7476877"/>
              <a:gd name="connsiteY54" fmla="*/ 610749 h 6858000"/>
              <a:gd name="connsiteX55" fmla="*/ 1699276 w 7476877"/>
              <a:gd name="connsiteY55" fmla="*/ 319000 h 6858000"/>
              <a:gd name="connsiteX56" fmla="*/ 1843322 w 7476877"/>
              <a:gd name="connsiteY56" fmla="*/ 650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76877" h="6858000">
                <a:moveTo>
                  <a:pt x="637332" y="4332728"/>
                </a:moveTo>
                <a:cubicBezTo>
                  <a:pt x="637332" y="4332728"/>
                  <a:pt x="637332" y="4332728"/>
                  <a:pt x="1576347" y="4332728"/>
                </a:cubicBezTo>
                <a:cubicBezTo>
                  <a:pt x="1635163" y="4332728"/>
                  <a:pt x="1691949" y="4365681"/>
                  <a:pt x="1720345" y="4419228"/>
                </a:cubicBezTo>
                <a:cubicBezTo>
                  <a:pt x="1720345" y="4419228"/>
                  <a:pt x="1720345" y="4419228"/>
                  <a:pt x="2190864" y="5245095"/>
                </a:cubicBezTo>
                <a:cubicBezTo>
                  <a:pt x="2221287" y="5296583"/>
                  <a:pt x="2221287" y="5362488"/>
                  <a:pt x="2190864" y="5413976"/>
                </a:cubicBezTo>
                <a:cubicBezTo>
                  <a:pt x="2190864" y="5413976"/>
                  <a:pt x="2190864" y="5413976"/>
                  <a:pt x="1720345" y="6239844"/>
                </a:cubicBezTo>
                <a:cubicBezTo>
                  <a:pt x="1691949" y="6293391"/>
                  <a:pt x="1635163" y="6326343"/>
                  <a:pt x="1576347" y="6326343"/>
                </a:cubicBezTo>
                <a:cubicBezTo>
                  <a:pt x="1576347" y="6326343"/>
                  <a:pt x="1576347" y="6326343"/>
                  <a:pt x="637332" y="6326343"/>
                </a:cubicBezTo>
                <a:cubicBezTo>
                  <a:pt x="576490" y="6326343"/>
                  <a:pt x="521732" y="6293391"/>
                  <a:pt x="491309" y="6239844"/>
                </a:cubicBezTo>
                <a:cubicBezTo>
                  <a:pt x="491309" y="6239844"/>
                  <a:pt x="491309" y="6239844"/>
                  <a:pt x="22817" y="5413976"/>
                </a:cubicBezTo>
                <a:cubicBezTo>
                  <a:pt x="-7605" y="5362488"/>
                  <a:pt x="-7605" y="5296583"/>
                  <a:pt x="22817" y="5245095"/>
                </a:cubicBezTo>
                <a:cubicBezTo>
                  <a:pt x="22817" y="5245095"/>
                  <a:pt x="22817" y="5245095"/>
                  <a:pt x="491309" y="4419228"/>
                </a:cubicBezTo>
                <a:cubicBezTo>
                  <a:pt x="521732" y="4365681"/>
                  <a:pt x="576490" y="4332728"/>
                  <a:pt x="637332" y="4332728"/>
                </a:cubicBezTo>
                <a:close/>
                <a:moveTo>
                  <a:pt x="3853980" y="0"/>
                </a:moveTo>
                <a:lnTo>
                  <a:pt x="5043644" y="0"/>
                </a:lnTo>
                <a:lnTo>
                  <a:pt x="5083740" y="70378"/>
                </a:lnTo>
                <a:cubicBezTo>
                  <a:pt x="5127533" y="147245"/>
                  <a:pt x="5174639" y="229925"/>
                  <a:pt x="5225307" y="318859"/>
                </a:cubicBezTo>
                <a:cubicBezTo>
                  <a:pt x="5271897" y="397715"/>
                  <a:pt x="5271897" y="498649"/>
                  <a:pt x="5225307" y="577503"/>
                </a:cubicBezTo>
                <a:cubicBezTo>
                  <a:pt x="5225307" y="577503"/>
                  <a:pt x="5225307" y="577503"/>
                  <a:pt x="4504695" y="1842337"/>
                </a:cubicBezTo>
                <a:cubicBezTo>
                  <a:pt x="4461209" y="1924345"/>
                  <a:pt x="4374239" y="1974811"/>
                  <a:pt x="4284162" y="1974811"/>
                </a:cubicBezTo>
                <a:cubicBezTo>
                  <a:pt x="4284162" y="1974811"/>
                  <a:pt x="4284162" y="1974811"/>
                  <a:pt x="2846045" y="1974811"/>
                </a:cubicBezTo>
                <a:cubicBezTo>
                  <a:pt x="2822750" y="1974811"/>
                  <a:pt x="2800035" y="1971656"/>
                  <a:pt x="2778342" y="1965645"/>
                </a:cubicBezTo>
                <a:lnTo>
                  <a:pt x="2731777" y="1945746"/>
                </a:lnTo>
                <a:lnTo>
                  <a:pt x="2760233" y="1895581"/>
                </a:lnTo>
                <a:cubicBezTo>
                  <a:pt x="3017539" y="1441999"/>
                  <a:pt x="3346890" y="861413"/>
                  <a:pt x="3768459" y="118263"/>
                </a:cubicBezTo>
                <a:cubicBezTo>
                  <a:pt x="3784101" y="90729"/>
                  <a:pt x="3801308" y="64519"/>
                  <a:pt x="3819932" y="39732"/>
                </a:cubicBezTo>
                <a:close/>
                <a:moveTo>
                  <a:pt x="1880237" y="0"/>
                </a:moveTo>
                <a:lnTo>
                  <a:pt x="2102124" y="0"/>
                </a:lnTo>
                <a:lnTo>
                  <a:pt x="2086946" y="26756"/>
                </a:lnTo>
                <a:cubicBezTo>
                  <a:pt x="1911773" y="335552"/>
                  <a:pt x="1911773" y="335552"/>
                  <a:pt x="1911773" y="335552"/>
                </a:cubicBezTo>
                <a:cubicBezTo>
                  <a:pt x="1865182" y="414408"/>
                  <a:pt x="1865182" y="515344"/>
                  <a:pt x="1911773" y="594199"/>
                </a:cubicBezTo>
                <a:cubicBezTo>
                  <a:pt x="2629280" y="1859030"/>
                  <a:pt x="2629280" y="1859030"/>
                  <a:pt x="2629280" y="1859030"/>
                </a:cubicBezTo>
                <a:cubicBezTo>
                  <a:pt x="2652576" y="1900035"/>
                  <a:pt x="2685189" y="1933154"/>
                  <a:pt x="2723627" y="1956020"/>
                </a:cubicBezTo>
                <a:lnTo>
                  <a:pt x="2734544" y="1960685"/>
                </a:lnTo>
                <a:lnTo>
                  <a:pt x="2676021" y="2063851"/>
                </a:lnTo>
                <a:lnTo>
                  <a:pt x="2632495" y="2140578"/>
                </a:lnTo>
                <a:lnTo>
                  <a:pt x="2677641" y="2159871"/>
                </a:lnTo>
                <a:cubicBezTo>
                  <a:pt x="2702113" y="2166652"/>
                  <a:pt x="2727732" y="2170210"/>
                  <a:pt x="2754009" y="2170210"/>
                </a:cubicBezTo>
                <a:cubicBezTo>
                  <a:pt x="4376198" y="2170210"/>
                  <a:pt x="4376198" y="2170210"/>
                  <a:pt x="4376198" y="2170210"/>
                </a:cubicBezTo>
                <a:cubicBezTo>
                  <a:pt x="4477805" y="2170210"/>
                  <a:pt x="4575904" y="2113286"/>
                  <a:pt x="4624956" y="2020780"/>
                </a:cubicBezTo>
                <a:cubicBezTo>
                  <a:pt x="5437803" y="594055"/>
                  <a:pt x="5437803" y="594055"/>
                  <a:pt x="5437803" y="594055"/>
                </a:cubicBezTo>
                <a:cubicBezTo>
                  <a:pt x="5490358" y="505109"/>
                  <a:pt x="5490358" y="391256"/>
                  <a:pt x="5437803" y="302307"/>
                </a:cubicBezTo>
                <a:cubicBezTo>
                  <a:pt x="5387000" y="213137"/>
                  <a:pt x="5339373" y="129540"/>
                  <a:pt x="5294722" y="51168"/>
                </a:cubicBezTo>
                <a:lnTo>
                  <a:pt x="5265570" y="0"/>
                </a:lnTo>
                <a:lnTo>
                  <a:pt x="7476877" y="0"/>
                </a:lnTo>
                <a:lnTo>
                  <a:pt x="7476877" y="6858000"/>
                </a:lnTo>
                <a:lnTo>
                  <a:pt x="3343303" y="6858000"/>
                </a:lnTo>
                <a:lnTo>
                  <a:pt x="3297958" y="6778065"/>
                </a:lnTo>
                <a:cubicBezTo>
                  <a:pt x="3015657" y="6280421"/>
                  <a:pt x="2563976" y="5484189"/>
                  <a:pt x="1841286" y="4210218"/>
                </a:cubicBezTo>
                <a:cubicBezTo>
                  <a:pt x="1716144" y="3998418"/>
                  <a:pt x="1716144" y="3727316"/>
                  <a:pt x="1841286" y="3515516"/>
                </a:cubicBezTo>
                <a:cubicBezTo>
                  <a:pt x="1841286" y="3515516"/>
                  <a:pt x="1841286" y="3515516"/>
                  <a:pt x="2556859" y="2254092"/>
                </a:cubicBezTo>
                <a:lnTo>
                  <a:pt x="2617166" y="2147787"/>
                </a:lnTo>
                <a:lnTo>
                  <a:pt x="2615044" y="2146880"/>
                </a:lnTo>
                <a:cubicBezTo>
                  <a:pt x="2571686" y="2121084"/>
                  <a:pt x="2534897" y="2083728"/>
                  <a:pt x="2508620" y="2037473"/>
                </a:cubicBezTo>
                <a:cubicBezTo>
                  <a:pt x="2508620" y="2037473"/>
                  <a:pt x="2508620" y="2037473"/>
                  <a:pt x="1699276" y="610749"/>
                </a:cubicBezTo>
                <a:cubicBezTo>
                  <a:pt x="1646720" y="521803"/>
                  <a:pt x="1646720" y="407950"/>
                  <a:pt x="1699276" y="319000"/>
                </a:cubicBezTo>
                <a:cubicBezTo>
                  <a:pt x="1699276" y="319000"/>
                  <a:pt x="1699276" y="319000"/>
                  <a:pt x="1843322" y="65075"/>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78FE5496-7BF9-365F-B8BF-1A4E6768BFE9}"/>
              </a:ext>
            </a:extLst>
          </p:cNvPr>
          <p:cNvSpPr>
            <a:spLocks noGrp="1"/>
          </p:cNvSpPr>
          <p:nvPr>
            <p:ph type="ctrTitle"/>
          </p:nvPr>
        </p:nvSpPr>
        <p:spPr>
          <a:xfrm>
            <a:off x="763283" y="3915688"/>
            <a:ext cx="11329190" cy="2274388"/>
          </a:xfrm>
        </p:spPr>
        <p:txBody>
          <a:bodyPr anchor="t">
            <a:normAutofit/>
          </a:bodyPr>
          <a:lstStyle/>
          <a:p>
            <a:pPr algn="l"/>
            <a:r>
              <a:rPr lang="el-GR" sz="3400" b="1" i="1" dirty="0"/>
              <a:t>Παραγωγή ενέργειας, βιώσιμη ανάπτυξη και αγορές εργασίας</a:t>
            </a:r>
            <a:endParaRPr lang="en-US" sz="3400" b="1" i="1" dirty="0"/>
          </a:p>
        </p:txBody>
      </p:sp>
      <p:sp>
        <p:nvSpPr>
          <p:cNvPr id="3" name="Υπότιτλος 2">
            <a:extLst>
              <a:ext uri="{FF2B5EF4-FFF2-40B4-BE49-F238E27FC236}">
                <a16:creationId xmlns:a16="http://schemas.microsoft.com/office/drawing/2014/main" id="{A87385E3-974A-25E7-5B7E-3A9DAFC2899C}"/>
              </a:ext>
            </a:extLst>
          </p:cNvPr>
          <p:cNvSpPr>
            <a:spLocks noGrp="1"/>
          </p:cNvSpPr>
          <p:nvPr>
            <p:ph type="subTitle" idx="1"/>
          </p:nvPr>
        </p:nvSpPr>
        <p:spPr>
          <a:xfrm>
            <a:off x="763282" y="1766399"/>
            <a:ext cx="8620429" cy="1683292"/>
          </a:xfrm>
        </p:spPr>
        <p:txBody>
          <a:bodyPr anchor="b">
            <a:normAutofit/>
          </a:bodyPr>
          <a:lstStyle/>
          <a:p>
            <a:pPr algn="l"/>
            <a:r>
              <a:rPr lang="el-GR" sz="3200" b="1" dirty="0"/>
              <a:t>Στέλλα </a:t>
            </a:r>
            <a:r>
              <a:rPr lang="el-GR" sz="3200" b="1" dirty="0" err="1"/>
              <a:t>Τσάνη</a:t>
            </a:r>
            <a:endParaRPr lang="en-US" sz="3200" b="1" dirty="0"/>
          </a:p>
          <a:p>
            <a:pPr algn="l"/>
            <a:r>
              <a:rPr lang="el-GR" sz="2800" dirty="0"/>
              <a:t>Τμήμα Οικονομικών Επιστημών, Πανεπιστήμιο Ιωαννίνων</a:t>
            </a:r>
            <a:endParaRPr lang="en-US" sz="2800" dirty="0"/>
          </a:p>
          <a:p>
            <a:pPr algn="l"/>
            <a:endParaRPr lang="en-US" dirty="0"/>
          </a:p>
        </p:txBody>
      </p:sp>
      <p:grpSp>
        <p:nvGrpSpPr>
          <p:cNvPr id="12" name="Group 11">
            <a:extLst>
              <a:ext uri="{FF2B5EF4-FFF2-40B4-BE49-F238E27FC236}">
                <a16:creationId xmlns:a16="http://schemas.microsoft.com/office/drawing/2014/main" id="{64B93721-934F-4F1E-A868-0B2BA110D3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1960" y="561256"/>
            <a:ext cx="1128382" cy="847206"/>
            <a:chOff x="7393391" y="1075612"/>
            <a:chExt cx="1128382" cy="847206"/>
          </a:xfrm>
        </p:grpSpPr>
        <p:sp>
          <p:nvSpPr>
            <p:cNvPr id="13" name="Freeform 5">
              <a:extLst>
                <a:ext uri="{FF2B5EF4-FFF2-40B4-BE49-F238E27FC236}">
                  <a16:creationId xmlns:a16="http://schemas.microsoft.com/office/drawing/2014/main" id="{99494AF8-52DE-4016-B1B9-5D16974BAE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393391" y="1327438"/>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C27115E3-8DBD-460F-8EAD-44E12617413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71281" y="1075612"/>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sp>
        <p:nvSpPr>
          <p:cNvPr id="11" name="TextBox 10">
            <a:extLst>
              <a:ext uri="{FF2B5EF4-FFF2-40B4-BE49-F238E27FC236}">
                <a16:creationId xmlns:a16="http://schemas.microsoft.com/office/drawing/2014/main" id="{F309D903-8659-6F59-9D2D-F773E831D53C}"/>
              </a:ext>
            </a:extLst>
          </p:cNvPr>
          <p:cNvSpPr txBox="1"/>
          <p:nvPr/>
        </p:nvSpPr>
        <p:spPr>
          <a:xfrm>
            <a:off x="763282" y="5490920"/>
            <a:ext cx="10642419" cy="1107996"/>
          </a:xfrm>
          <a:prstGeom prst="rect">
            <a:avLst/>
          </a:prstGeom>
          <a:noFill/>
        </p:spPr>
        <p:txBody>
          <a:bodyPr wrap="square">
            <a:spAutoFit/>
          </a:bodyPr>
          <a:lstStyle/>
          <a:p>
            <a:r>
              <a:rPr lang="el-GR" sz="1600" dirty="0"/>
              <a:t>ΠΑΛΑΣΕ, Πανεπιστήμιο Ιωαννίνων</a:t>
            </a:r>
          </a:p>
          <a:p>
            <a:r>
              <a:rPr lang="el-GR" sz="1600" dirty="0"/>
              <a:t>«Ηλεκτροπαραγωγή στην Ελλάδα</a:t>
            </a:r>
            <a:r>
              <a:rPr lang="en-US" sz="1600" dirty="0"/>
              <a:t>: To </a:t>
            </a:r>
            <a:r>
              <a:rPr lang="el-GR" sz="1600" dirty="0"/>
              <a:t>βέλτιστο μείγμα πηγών»</a:t>
            </a:r>
          </a:p>
          <a:p>
            <a:r>
              <a:rPr lang="en-US" sz="1600" i="0" dirty="0">
                <a:solidFill>
                  <a:srgbClr val="222222"/>
                </a:solidFill>
                <a:effectLst/>
              </a:rPr>
              <a:t>T</a:t>
            </a:r>
            <a:r>
              <a:rPr lang="el-GR" sz="1600" i="0" dirty="0" err="1">
                <a:solidFill>
                  <a:srgbClr val="222222"/>
                </a:solidFill>
                <a:effectLst/>
              </a:rPr>
              <a:t>ρίτη</a:t>
            </a:r>
            <a:r>
              <a:rPr lang="el-GR" sz="1600" i="0" dirty="0">
                <a:solidFill>
                  <a:srgbClr val="222222"/>
                </a:solidFill>
                <a:effectLst/>
              </a:rPr>
              <a:t>, 4 Απριλίου 2023</a:t>
            </a:r>
            <a:r>
              <a:rPr lang="en-US" sz="1600" i="0" dirty="0">
                <a:solidFill>
                  <a:srgbClr val="222222"/>
                </a:solidFill>
                <a:effectLst/>
              </a:rPr>
              <a:t>,</a:t>
            </a:r>
            <a:r>
              <a:rPr lang="el-GR" sz="1600" i="0" dirty="0">
                <a:solidFill>
                  <a:srgbClr val="222222"/>
                </a:solidFill>
                <a:effectLst/>
              </a:rPr>
              <a:t> Ζωσιμαία Παιδαγωγική Ακαδημία, Ιω</a:t>
            </a:r>
            <a:r>
              <a:rPr lang="el-GR" sz="1600" dirty="0">
                <a:solidFill>
                  <a:srgbClr val="222222"/>
                </a:solidFill>
              </a:rPr>
              <a:t>άννινα</a:t>
            </a:r>
            <a:endParaRPr lang="el-GR" sz="1600" i="0" dirty="0">
              <a:solidFill>
                <a:srgbClr val="222222"/>
              </a:solidFill>
              <a:effectLst/>
            </a:endParaRPr>
          </a:p>
          <a:p>
            <a:endParaRPr lang="en-US" i="0" dirty="0">
              <a:effectLst/>
              <a:latin typeface="LatoWeb"/>
            </a:endParaRPr>
          </a:p>
        </p:txBody>
      </p:sp>
    </p:spTree>
    <p:extLst>
      <p:ext uri="{BB962C8B-B14F-4D97-AF65-F5344CB8AC3E}">
        <p14:creationId xmlns:p14="http://schemas.microsoft.com/office/powerpoint/2010/main" val="794713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3A1C5139-E5C4-F2C9-EADF-908B18DF707B}"/>
              </a:ext>
            </a:extLst>
          </p:cNvPr>
          <p:cNvPicPr>
            <a:picLocks noChangeAspect="1"/>
          </p:cNvPicPr>
          <p:nvPr/>
        </p:nvPicPr>
        <p:blipFill>
          <a:blip r:embed="rId2"/>
          <a:stretch>
            <a:fillRect/>
          </a:stretch>
        </p:blipFill>
        <p:spPr>
          <a:xfrm>
            <a:off x="8565502" y="308157"/>
            <a:ext cx="3506955" cy="3344778"/>
          </a:xfrm>
          <a:prstGeom prst="rect">
            <a:avLst/>
          </a:prstGeom>
        </p:spPr>
      </p:pic>
      <p:pic>
        <p:nvPicPr>
          <p:cNvPr id="5126" name="Picture 6" descr="Infographics: The process of conversion PV-modules. Source: Online Edition of GreenMatch -The Opportunities of Solar Panel Recycling, Dec'18">
            <a:extLst>
              <a:ext uri="{FF2B5EF4-FFF2-40B4-BE49-F238E27FC236}">
                <a16:creationId xmlns:a16="http://schemas.microsoft.com/office/drawing/2014/main" id="{A4BEFC03-8725-8A8C-7938-35052AB9C7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614" y="504714"/>
            <a:ext cx="4658001" cy="603443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06EAB79-C143-1E01-B2EF-1003553CF03D}"/>
              </a:ext>
            </a:extLst>
          </p:cNvPr>
          <p:cNvSpPr txBox="1"/>
          <p:nvPr/>
        </p:nvSpPr>
        <p:spPr>
          <a:xfrm>
            <a:off x="413158" y="135382"/>
            <a:ext cx="4720904" cy="369332"/>
          </a:xfrm>
          <a:prstGeom prst="rect">
            <a:avLst/>
          </a:prstGeom>
          <a:noFill/>
        </p:spPr>
        <p:txBody>
          <a:bodyPr wrap="square">
            <a:spAutoFit/>
          </a:bodyPr>
          <a:lstStyle/>
          <a:p>
            <a:pPr algn="l" fontAlgn="base"/>
            <a:r>
              <a:rPr lang="en-US" dirty="0">
                <a:solidFill>
                  <a:srgbClr val="3B3B3B"/>
                </a:solidFill>
                <a:latin typeface="FuturaDemiC"/>
              </a:rPr>
              <a:t>R</a:t>
            </a:r>
            <a:r>
              <a:rPr lang="en-US" b="0" i="0" dirty="0">
                <a:solidFill>
                  <a:srgbClr val="3B3B3B"/>
                </a:solidFill>
                <a:effectLst/>
                <a:latin typeface="FuturaDemiC"/>
              </a:rPr>
              <a:t>ecycling of solar panels</a:t>
            </a:r>
          </a:p>
        </p:txBody>
      </p:sp>
      <p:sp>
        <p:nvSpPr>
          <p:cNvPr id="8" name="TextBox 7">
            <a:extLst>
              <a:ext uri="{FF2B5EF4-FFF2-40B4-BE49-F238E27FC236}">
                <a16:creationId xmlns:a16="http://schemas.microsoft.com/office/drawing/2014/main" id="{87695794-BCA0-F87E-1927-327FFFD073EC}"/>
              </a:ext>
            </a:extLst>
          </p:cNvPr>
          <p:cNvSpPr txBox="1"/>
          <p:nvPr/>
        </p:nvSpPr>
        <p:spPr>
          <a:xfrm>
            <a:off x="119543" y="6539153"/>
            <a:ext cx="6094602" cy="276999"/>
          </a:xfrm>
          <a:prstGeom prst="rect">
            <a:avLst/>
          </a:prstGeom>
          <a:noFill/>
        </p:spPr>
        <p:txBody>
          <a:bodyPr wrap="square">
            <a:spAutoFit/>
          </a:bodyPr>
          <a:lstStyle/>
          <a:p>
            <a:r>
              <a:rPr lang="el-GR" sz="1200" dirty="0"/>
              <a:t>https://avenston.com/en/articles/solar-second-life/</a:t>
            </a:r>
          </a:p>
        </p:txBody>
      </p:sp>
      <p:pic>
        <p:nvPicPr>
          <p:cNvPr id="5128" name="Picture 8" descr="denmark is repurposing discarded wind turbine blades as bike shelters">
            <a:extLst>
              <a:ext uri="{FF2B5EF4-FFF2-40B4-BE49-F238E27FC236}">
                <a16:creationId xmlns:a16="http://schemas.microsoft.com/office/drawing/2014/main" id="{680A2842-C74F-915B-A725-95BB1EA3C1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592" y="64349"/>
            <a:ext cx="3858151" cy="171208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Rebar for a wind turbine foundation : r/Construction">
            <a:extLst>
              <a:ext uri="{FF2B5EF4-FFF2-40B4-BE49-F238E27FC236}">
                <a16:creationId xmlns:a16="http://schemas.microsoft.com/office/drawing/2014/main" id="{59C0D64D-571B-CCBB-BFB7-72CEEDDF37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2071" y="1864036"/>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Illustration Offshore Wind and the Environment">
            <a:extLst>
              <a:ext uri="{FF2B5EF4-FFF2-40B4-BE49-F238E27FC236}">
                <a16:creationId xmlns:a16="http://schemas.microsoft.com/office/drawing/2014/main" id="{D4D6EBCC-0CB1-7A4E-821F-168EDCE225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3799493"/>
            <a:ext cx="5216848" cy="2934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050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0005A54-1116-2B66-B391-5A5FD6A10086}"/>
              </a:ext>
            </a:extLst>
          </p:cNvPr>
          <p:cNvSpPr txBox="1"/>
          <p:nvPr/>
        </p:nvSpPr>
        <p:spPr>
          <a:xfrm>
            <a:off x="266347" y="5214700"/>
            <a:ext cx="735811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EEA Grants GR 2014-2021: </a:t>
            </a:r>
            <a:r>
              <a:rPr kumimoji="0" lang="el-GR" sz="1800" b="1" i="0" u="none" strike="noStrike" kern="1200" cap="none" spc="0" normalizeH="0" baseline="0" noProof="0" dirty="0">
                <a:ln>
                  <a:noFill/>
                </a:ln>
                <a:solidFill>
                  <a:prstClr val="black"/>
                </a:solidFill>
                <a:effectLst/>
                <a:uLnTx/>
                <a:uFillTx/>
                <a:latin typeface="Calibri" panose="020F0502020204030204"/>
                <a:ea typeface="+mn-ea"/>
                <a:cs typeface="+mn-cs"/>
              </a:rPr>
              <a:t>Δουλεύοντας μαζί για μια πράσινη Ευρώπη</a:t>
            </a:r>
          </a:p>
        </p:txBody>
      </p:sp>
      <p:sp>
        <p:nvSpPr>
          <p:cNvPr id="2" name="Title 1">
            <a:extLst>
              <a:ext uri="{FF2B5EF4-FFF2-40B4-BE49-F238E27FC236}">
                <a16:creationId xmlns:a16="http://schemas.microsoft.com/office/drawing/2014/main" id="{7C022DAF-7AA4-AD24-BA2C-7E3E45A8FF56}"/>
              </a:ext>
            </a:extLst>
          </p:cNvPr>
          <p:cNvSpPr>
            <a:spLocks noGrp="1"/>
          </p:cNvSpPr>
          <p:nvPr>
            <p:ph type="ctrTitle"/>
          </p:nvPr>
        </p:nvSpPr>
        <p:spPr>
          <a:xfrm>
            <a:off x="266347" y="557957"/>
            <a:ext cx="6042973" cy="1302495"/>
          </a:xfrm>
        </p:spPr>
        <p:txBody>
          <a:bodyPr vert="horz" lIns="91440" tIns="45720" rIns="91440" bIns="45720" rtlCol="0" anchor="t">
            <a:normAutofit/>
          </a:bodyPr>
          <a:lstStyle/>
          <a:p>
            <a:pPr algn="l"/>
            <a:r>
              <a:rPr lang="en-US" sz="4400" b="1" dirty="0" err="1"/>
              <a:t>Ε</a:t>
            </a:r>
            <a:r>
              <a:rPr lang="en-US" sz="4400" b="1" dirty="0" err="1">
                <a:effectLst/>
              </a:rPr>
              <a:t>νεργει</a:t>
            </a:r>
            <a:r>
              <a:rPr lang="en-US" sz="4400" b="1" dirty="0">
                <a:effectLst/>
              </a:rPr>
              <a:t>ακή Διακυβέρνηση για Βιώσιμη Ανάπτυξη </a:t>
            </a:r>
            <a:endParaRPr lang="en-US" sz="4400" dirty="0"/>
          </a:p>
        </p:txBody>
      </p:sp>
      <p:sp>
        <p:nvSpPr>
          <p:cNvPr id="13" name="Rectangle 12">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Εικόνα 5" descr="Εικόνα που περιέχει κείμενο&#10;&#10;Περιγραφή που δημιουργήθηκε αυτόματα">
            <a:extLst>
              <a:ext uri="{FF2B5EF4-FFF2-40B4-BE49-F238E27FC236}">
                <a16:creationId xmlns:a16="http://schemas.microsoft.com/office/drawing/2014/main" id="{09166A45-9F98-8305-DA32-B9B0218CEA2E}"/>
              </a:ext>
            </a:extLst>
          </p:cNvPr>
          <p:cNvPicPr>
            <a:picLocks noChangeAspect="1"/>
          </p:cNvPicPr>
          <p:nvPr/>
        </p:nvPicPr>
        <p:blipFill rotWithShape="1">
          <a:blip r:embed="rId2">
            <a:extLst>
              <a:ext uri="{28A0092B-C50C-407E-A947-70E740481C1C}">
                <a14:useLocalDpi xmlns:a14="http://schemas.microsoft.com/office/drawing/2010/main" val="0"/>
              </a:ext>
            </a:extLst>
          </a:blip>
          <a:srcRect r="-3" b="-3"/>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
        <p:nvSpPr>
          <p:cNvPr id="7" name="TextBox 6">
            <a:extLst>
              <a:ext uri="{FF2B5EF4-FFF2-40B4-BE49-F238E27FC236}">
                <a16:creationId xmlns:a16="http://schemas.microsoft.com/office/drawing/2014/main" id="{8AD07D8C-85C1-2688-6AD1-155B53131591}"/>
              </a:ext>
            </a:extLst>
          </p:cNvPr>
          <p:cNvSpPr txBox="1"/>
          <p:nvPr/>
        </p:nvSpPr>
        <p:spPr>
          <a:xfrm>
            <a:off x="267483" y="6134901"/>
            <a:ext cx="7855851" cy="64633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l-GR" sz="1800" b="0" i="1" u="none" strike="noStrike" kern="1200" cap="none" spc="0" normalizeH="0" baseline="0" noProof="0" dirty="0">
                <a:ln>
                  <a:noFill/>
                </a:ln>
                <a:solidFill>
                  <a:prstClr val="black"/>
                </a:solidFill>
                <a:effectLst/>
                <a:uLnTx/>
                <a:uFillTx/>
                <a:latin typeface="Calibri" panose="020F0502020204030204"/>
                <a:ea typeface="+mn-ea"/>
                <a:cs typeface="+mn-cs"/>
              </a:rPr>
              <a:t>Το έργο </a:t>
            </a:r>
            <a:r>
              <a:rPr kumimoji="0" lang="en-US" sz="1800" b="0" i="1" u="none" strike="noStrike" kern="1200" cap="none" spc="0" normalizeH="0" baseline="0" noProof="0" dirty="0" err="1">
                <a:ln>
                  <a:noFill/>
                </a:ln>
                <a:solidFill>
                  <a:prstClr val="black"/>
                </a:solidFill>
                <a:effectLst/>
                <a:uLnTx/>
                <a:uFillTx/>
                <a:latin typeface="Calibri" panose="020F0502020204030204"/>
                <a:ea typeface="+mn-ea"/>
                <a:cs typeface="+mn-cs"/>
              </a:rPr>
              <a:t>Ενεργει</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ακή Διακυβέρνηση για Βιώσιμη Ανάπτυξη</a:t>
            </a:r>
            <a:r>
              <a:rPr kumimoji="0" lang="el-GR" sz="1800" b="0" i="1" u="none" strike="noStrike" kern="1200" cap="none" spc="0" normalizeH="0" baseline="0" noProof="0" dirty="0">
                <a:ln>
                  <a:noFill/>
                </a:ln>
                <a:solidFill>
                  <a:prstClr val="black"/>
                </a:solidFill>
                <a:effectLst/>
                <a:uLnTx/>
                <a:uFillTx/>
                <a:latin typeface="Calibri" panose="020F0502020204030204"/>
                <a:ea typeface="+mn-ea"/>
                <a:cs typeface="+mn-cs"/>
              </a:rPr>
              <a:t> χρηματοδοτείται από το Ταμείο Διμερών Σχέσεων, EEA </a:t>
            </a:r>
            <a:r>
              <a:rPr kumimoji="0" lang="el-GR" sz="1800" b="0" i="1" u="none" strike="noStrike" kern="1200" cap="none" spc="0" normalizeH="0" baseline="0" noProof="0" dirty="0" err="1">
                <a:ln>
                  <a:noFill/>
                </a:ln>
                <a:solidFill>
                  <a:prstClr val="black"/>
                </a:solidFill>
                <a:effectLst/>
                <a:uLnTx/>
                <a:uFillTx/>
                <a:latin typeface="Calibri" panose="020F0502020204030204"/>
                <a:ea typeface="+mn-ea"/>
                <a:cs typeface="+mn-cs"/>
              </a:rPr>
              <a:t>Grants</a:t>
            </a:r>
            <a:r>
              <a:rPr kumimoji="0" lang="el-GR" sz="1800" b="0" i="1" u="none" strike="noStrike" kern="1200" cap="none" spc="0" normalizeH="0" baseline="0" noProof="0" dirty="0">
                <a:ln>
                  <a:noFill/>
                </a:ln>
                <a:solidFill>
                  <a:prstClr val="black"/>
                </a:solidFill>
                <a:effectLst/>
                <a:uLnTx/>
                <a:uFillTx/>
                <a:latin typeface="Calibri" panose="020F0502020204030204"/>
                <a:ea typeface="+mn-ea"/>
                <a:cs typeface="+mn-cs"/>
              </a:rPr>
              <a:t> 2014–2021</a:t>
            </a:r>
            <a:endPar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0339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5335FE-DB72-7EF2-225D-9DBC604232D7}"/>
              </a:ext>
            </a:extLst>
          </p:cNvPr>
          <p:cNvSpPr>
            <a:spLocks noGrp="1"/>
          </p:cNvSpPr>
          <p:nvPr>
            <p:ph type="title"/>
          </p:nvPr>
        </p:nvSpPr>
        <p:spPr>
          <a:xfrm>
            <a:off x="2285825" y="550408"/>
            <a:ext cx="9676895" cy="759035"/>
          </a:xfrm>
        </p:spPr>
        <p:txBody>
          <a:bodyPr>
            <a:noAutofit/>
          </a:bodyPr>
          <a:lstStyle/>
          <a:p>
            <a:r>
              <a:rPr lang="el-GR" sz="3600" b="1" dirty="0"/>
              <a:t>Φυσικοί πόροι, ενέργεια και βιώσιμη ανάπτυξη</a:t>
            </a:r>
            <a:endParaRPr lang="en-US" sz="3600" b="1" dirty="0"/>
          </a:p>
        </p:txBody>
      </p:sp>
      <p:graphicFrame>
        <p:nvGraphicFramePr>
          <p:cNvPr id="4" name="Θέση περιεχομένου 3">
            <a:extLst>
              <a:ext uri="{FF2B5EF4-FFF2-40B4-BE49-F238E27FC236}">
                <a16:creationId xmlns:a16="http://schemas.microsoft.com/office/drawing/2014/main" id="{BEF89C4A-4796-ACF2-A5E0-19122CE44EA0}"/>
              </a:ext>
            </a:extLst>
          </p:cNvPr>
          <p:cNvGraphicFramePr>
            <a:graphicFrameLocks noGrp="1"/>
          </p:cNvGraphicFramePr>
          <p:nvPr>
            <p:ph idx="1"/>
          </p:nvPr>
        </p:nvGraphicFramePr>
        <p:xfrm>
          <a:off x="229280" y="1489167"/>
          <a:ext cx="6540137" cy="4371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Chart 2">
            <a:extLst>
              <a:ext uri="{FF2B5EF4-FFF2-40B4-BE49-F238E27FC236}">
                <a16:creationId xmlns:a16="http://schemas.microsoft.com/office/drawing/2014/main" id="{BA8131CE-9215-4406-B5BD-EEBC07A66EA2}"/>
              </a:ext>
            </a:extLst>
          </p:cNvPr>
          <p:cNvGraphicFramePr>
            <a:graphicFrameLocks/>
          </p:cNvGraphicFramePr>
          <p:nvPr/>
        </p:nvGraphicFramePr>
        <p:xfrm>
          <a:off x="7080070" y="1351700"/>
          <a:ext cx="4882650" cy="2932741"/>
        </p:xfrm>
        <a:graphic>
          <a:graphicData uri="http://schemas.openxmlformats.org/drawingml/2006/chart">
            <c:chart xmlns:c="http://schemas.openxmlformats.org/drawingml/2006/chart" xmlns:r="http://schemas.openxmlformats.org/officeDocument/2006/relationships" r:id="rId7"/>
          </a:graphicData>
        </a:graphic>
      </p:graphicFrame>
      <p:pic>
        <p:nvPicPr>
          <p:cNvPr id="7" name="Εικόνα 6">
            <a:extLst>
              <a:ext uri="{FF2B5EF4-FFF2-40B4-BE49-F238E27FC236}">
                <a16:creationId xmlns:a16="http://schemas.microsoft.com/office/drawing/2014/main" id="{E49E77FE-979E-1AC0-7EFB-B3F7DFEFB22E}"/>
              </a:ext>
            </a:extLst>
          </p:cNvPr>
          <p:cNvPicPr>
            <a:picLocks noChangeAspect="1"/>
          </p:cNvPicPr>
          <p:nvPr/>
        </p:nvPicPr>
        <p:blipFill>
          <a:blip r:embed="rId8"/>
          <a:stretch>
            <a:fillRect/>
          </a:stretch>
        </p:blipFill>
        <p:spPr>
          <a:xfrm>
            <a:off x="7264746" y="4476206"/>
            <a:ext cx="4697974" cy="2381794"/>
          </a:xfrm>
          <a:prstGeom prst="rect">
            <a:avLst/>
          </a:prstGeom>
        </p:spPr>
      </p:pic>
      <p:sp>
        <p:nvSpPr>
          <p:cNvPr id="8" name="TextBox 7">
            <a:extLst>
              <a:ext uri="{FF2B5EF4-FFF2-40B4-BE49-F238E27FC236}">
                <a16:creationId xmlns:a16="http://schemas.microsoft.com/office/drawing/2014/main" id="{212B5EA9-5D7D-07C9-4D72-75CD81C1CB73}"/>
              </a:ext>
            </a:extLst>
          </p:cNvPr>
          <p:cNvSpPr txBox="1"/>
          <p:nvPr/>
        </p:nvSpPr>
        <p:spPr>
          <a:xfrm>
            <a:off x="9990909" y="4169025"/>
            <a:ext cx="2517595"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Πηγή</a:t>
            </a: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r>
              <a:rPr kumimoji="0" lang="en-US" sz="9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World Economic Forum (2021) </a:t>
            </a:r>
            <a:endParaRPr kumimoji="0" lang="el-GR"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Οβάλ 8">
            <a:extLst>
              <a:ext uri="{FF2B5EF4-FFF2-40B4-BE49-F238E27FC236}">
                <a16:creationId xmlns:a16="http://schemas.microsoft.com/office/drawing/2014/main" id="{61690ED4-8E3A-CF8E-903B-EBEBD9200CFB}"/>
              </a:ext>
            </a:extLst>
          </p:cNvPr>
          <p:cNvSpPr/>
          <p:nvPr/>
        </p:nvSpPr>
        <p:spPr>
          <a:xfrm>
            <a:off x="130628" y="5199017"/>
            <a:ext cx="7134118" cy="1567543"/>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99B5909-A463-464A-B60F-284786843C14}"/>
              </a:ext>
            </a:extLst>
          </p:cNvPr>
          <p:cNvSpPr txBox="1"/>
          <p:nvPr/>
        </p:nvSpPr>
        <p:spPr>
          <a:xfrm>
            <a:off x="352997" y="5411433"/>
            <a:ext cx="6911749" cy="1282402"/>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Tahoma" panose="020B0604030504040204" pitchFamily="34" charset="0"/>
                <a:ea typeface="Times New Roman" panose="02020603050405020304" pitchFamily="18" charset="0"/>
                <a:cs typeface="+mn-cs"/>
              </a:rPr>
              <a:t>Πολιτικές αξιοποίησης εγχώριου δυναμικού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Tahoma" panose="020B0604030504040204" pitchFamily="34" charset="0"/>
                <a:ea typeface="Times New Roman" panose="02020603050405020304" pitchFamily="18" charset="0"/>
                <a:cs typeface="+mn-cs"/>
              </a:rPr>
              <a:t>Πρακτικές διαχείρισης εθνικού πλούτου &amp; εσόδων από φυσικούς πόρους</a:t>
            </a:r>
          </a:p>
        </p:txBody>
      </p:sp>
    </p:spTree>
    <p:extLst>
      <p:ext uri="{BB962C8B-B14F-4D97-AF65-F5344CB8AC3E}">
        <p14:creationId xmlns:p14="http://schemas.microsoft.com/office/powerpoint/2010/main" val="3548629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1">
            <a:extLst>
              <a:ext uri="{FF2B5EF4-FFF2-40B4-BE49-F238E27FC236}">
                <a16:creationId xmlns:a16="http://schemas.microsoft.com/office/drawing/2014/main" id="{D18B459C-76DB-C5D3-CB1A-15D52DD2C6D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9533" y="1083649"/>
            <a:ext cx="3725237" cy="2599118"/>
          </a:xfrm>
          <a:prstGeom prst="rect">
            <a:avLst/>
          </a:prstGeom>
          <a:noFill/>
        </p:spPr>
      </p:pic>
      <p:pic>
        <p:nvPicPr>
          <p:cNvPr id="5" name="Picture 36">
            <a:extLst>
              <a:ext uri="{FF2B5EF4-FFF2-40B4-BE49-F238E27FC236}">
                <a16:creationId xmlns:a16="http://schemas.microsoft.com/office/drawing/2014/main" id="{D22E696C-7CD1-215C-116E-4D6CF399214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10291" y="1083649"/>
            <a:ext cx="4122420" cy="2599118"/>
          </a:xfrm>
          <a:prstGeom prst="rect">
            <a:avLst/>
          </a:prstGeom>
          <a:noFill/>
        </p:spPr>
      </p:pic>
      <p:pic>
        <p:nvPicPr>
          <p:cNvPr id="6" name="Picture 39">
            <a:extLst>
              <a:ext uri="{FF2B5EF4-FFF2-40B4-BE49-F238E27FC236}">
                <a16:creationId xmlns:a16="http://schemas.microsoft.com/office/drawing/2014/main" id="{3697F2FF-7AF4-CC06-000B-2DF99F5BF20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29930" y="1083649"/>
            <a:ext cx="3862070" cy="2599118"/>
          </a:xfrm>
          <a:prstGeom prst="rect">
            <a:avLst/>
          </a:prstGeom>
          <a:noFill/>
        </p:spPr>
      </p:pic>
      <p:pic>
        <p:nvPicPr>
          <p:cNvPr id="7" name="Picture 22" descr="Chart, bar chart&#10;&#10;Description automatically generated">
            <a:extLst>
              <a:ext uri="{FF2B5EF4-FFF2-40B4-BE49-F238E27FC236}">
                <a16:creationId xmlns:a16="http://schemas.microsoft.com/office/drawing/2014/main" id="{5F6F78BB-2F7D-E574-CCA4-1D4A9EDC0AC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9533" y="3754075"/>
            <a:ext cx="3725237" cy="2664922"/>
          </a:xfrm>
          <a:prstGeom prst="rect">
            <a:avLst/>
          </a:prstGeom>
          <a:noFill/>
        </p:spPr>
      </p:pic>
      <p:pic>
        <p:nvPicPr>
          <p:cNvPr id="8" name="Picture 26">
            <a:extLst>
              <a:ext uri="{FF2B5EF4-FFF2-40B4-BE49-F238E27FC236}">
                <a16:creationId xmlns:a16="http://schemas.microsoft.com/office/drawing/2014/main" id="{DDDD312E-7B74-4D9D-8E2D-E423D30A36B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10290" y="3754074"/>
            <a:ext cx="4096941" cy="2652857"/>
          </a:xfrm>
          <a:prstGeom prst="rect">
            <a:avLst/>
          </a:prstGeom>
          <a:noFill/>
        </p:spPr>
      </p:pic>
      <p:pic>
        <p:nvPicPr>
          <p:cNvPr id="9" name="Picture 42">
            <a:extLst>
              <a:ext uri="{FF2B5EF4-FFF2-40B4-BE49-F238E27FC236}">
                <a16:creationId xmlns:a16="http://schemas.microsoft.com/office/drawing/2014/main" id="{2EB1F796-8A89-4F37-EF63-8D9C29768A0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329930" y="3754073"/>
            <a:ext cx="3718812" cy="2664923"/>
          </a:xfrm>
          <a:prstGeom prst="rect">
            <a:avLst/>
          </a:prstGeom>
          <a:noFill/>
        </p:spPr>
      </p:pic>
      <p:sp>
        <p:nvSpPr>
          <p:cNvPr id="11" name="TextBox 10">
            <a:extLst>
              <a:ext uri="{FF2B5EF4-FFF2-40B4-BE49-F238E27FC236}">
                <a16:creationId xmlns:a16="http://schemas.microsoft.com/office/drawing/2014/main" id="{41BC08F0-9BA6-BDC2-523E-61C178626393}"/>
              </a:ext>
            </a:extLst>
          </p:cNvPr>
          <p:cNvSpPr txBox="1"/>
          <p:nvPr/>
        </p:nvSpPr>
        <p:spPr>
          <a:xfrm>
            <a:off x="1300294" y="230686"/>
            <a:ext cx="10609276" cy="616772"/>
          </a:xfrm>
          <a:prstGeom prst="rect">
            <a:avLst/>
          </a:prstGeom>
          <a:noFill/>
        </p:spPr>
        <p:txBody>
          <a:bodyPr wrap="square">
            <a:spAutoFit/>
          </a:bodyPr>
          <a:lstStyle/>
          <a:p>
            <a:pPr algn="just">
              <a:lnSpc>
                <a:spcPct val="150000"/>
              </a:lnSpc>
            </a:pPr>
            <a:r>
              <a:rPr lang="en-US" sz="1200" kern="100" dirty="0">
                <a:latin typeface="Times New Roman" panose="02020603050405020304" pitchFamily="18" charset="0"/>
                <a:ea typeface="Calibri" panose="020F0502020204030204" pitchFamily="34" charset="0"/>
                <a:cs typeface="Arial" panose="020B0604020202020204" pitchFamily="34" charset="0"/>
              </a:rPr>
              <a:t>E</a:t>
            </a:r>
            <a:r>
              <a:rPr lang="el-GR" sz="1200" kern="100" dirty="0" err="1">
                <a:effectLst/>
                <a:latin typeface="Times New Roman" panose="02020603050405020304" pitchFamily="18" charset="0"/>
                <a:ea typeface="Calibri" panose="020F0502020204030204" pitchFamily="34" charset="0"/>
                <a:cs typeface="Arial" panose="020B0604020202020204" pitchFamily="34" charset="0"/>
              </a:rPr>
              <a:t>ρωτηματολόγιο</a:t>
            </a:r>
            <a:r>
              <a:rPr lang="en-US" sz="1200" kern="100" dirty="0">
                <a:effectLst/>
                <a:latin typeface="Times New Roman" panose="02020603050405020304" pitchFamily="18" charset="0"/>
                <a:ea typeface="Calibri" panose="020F0502020204030204" pitchFamily="34" charset="0"/>
                <a:cs typeface="Arial" panose="020B0604020202020204" pitchFamily="34" charset="0"/>
              </a:rPr>
              <a:t> </a:t>
            </a:r>
            <a:r>
              <a:rPr lang="el-GR" sz="1200" kern="100" dirty="0">
                <a:effectLst/>
                <a:latin typeface="Times New Roman" panose="02020603050405020304" pitchFamily="18" charset="0"/>
                <a:ea typeface="Calibri" panose="020F0502020204030204" pitchFamily="34" charset="0"/>
                <a:cs typeface="Arial" panose="020B0604020202020204" pitchFamily="34" charset="0"/>
              </a:rPr>
              <a:t>σε δείγμα 139 εταιρειών στον τομέα της ενέργειας στην Ελλάδα. 51 απαντήσεις (ποσοστό απόκρισης 36,7%)</a:t>
            </a:r>
            <a:r>
              <a:rPr lang="en-US" sz="1200" kern="100" dirty="0">
                <a:latin typeface="Times New Roman" panose="02020603050405020304" pitchFamily="18" charset="0"/>
                <a:ea typeface="Calibri" panose="020F0502020204030204" pitchFamily="34" charset="0"/>
                <a:cs typeface="Arial" panose="020B0604020202020204" pitchFamily="34" charset="0"/>
              </a:rPr>
              <a:t>, </a:t>
            </a:r>
            <a:r>
              <a:rPr lang="el-GR" sz="1200" kern="100" dirty="0">
                <a:latin typeface="Times New Roman" panose="02020603050405020304" pitchFamily="18" charset="0"/>
                <a:ea typeface="Calibri" panose="020F0502020204030204" pitchFamily="34" charset="0"/>
                <a:cs typeface="Arial" panose="020B0604020202020204" pitchFamily="34" charset="0"/>
              </a:rPr>
              <a:t>περίοδος </a:t>
            </a:r>
            <a:r>
              <a:rPr lang="el-GR" sz="1200" kern="100" dirty="0">
                <a:effectLst/>
                <a:latin typeface="Times New Roman" panose="02020603050405020304" pitchFamily="18" charset="0"/>
                <a:ea typeface="Calibri" panose="020F0502020204030204" pitchFamily="34" charset="0"/>
                <a:cs typeface="Arial" panose="020B0604020202020204" pitchFamily="34" charset="0"/>
              </a:rPr>
              <a:t>21 Νοεμβρίου</a:t>
            </a:r>
            <a:r>
              <a:rPr lang="en-US" sz="1200" kern="100" dirty="0">
                <a:effectLst/>
                <a:latin typeface="Times New Roman" panose="02020603050405020304" pitchFamily="18" charset="0"/>
                <a:ea typeface="Calibri" panose="020F0502020204030204" pitchFamily="34" charset="0"/>
                <a:cs typeface="Arial" panose="020B0604020202020204" pitchFamily="34" charset="0"/>
              </a:rPr>
              <a:t> 2022-</a:t>
            </a:r>
            <a:r>
              <a:rPr lang="el-GR" sz="1200" kern="100" dirty="0">
                <a:effectLst/>
                <a:latin typeface="Times New Roman" panose="02020603050405020304" pitchFamily="18" charset="0"/>
                <a:ea typeface="Calibri" panose="020F0502020204030204" pitchFamily="34" charset="0"/>
                <a:cs typeface="Arial" panose="020B0604020202020204" pitchFamily="34" charset="0"/>
              </a:rPr>
              <a:t>22 Φεβρουαρίου</a:t>
            </a:r>
            <a:r>
              <a:rPr lang="en-US" sz="1200" kern="100" dirty="0">
                <a:effectLst/>
                <a:latin typeface="Times New Roman" panose="02020603050405020304" pitchFamily="18" charset="0"/>
                <a:ea typeface="Calibri" panose="020F0502020204030204" pitchFamily="34" charset="0"/>
                <a:cs typeface="Arial" panose="020B0604020202020204" pitchFamily="34" charset="0"/>
              </a:rPr>
              <a:t> 2023</a:t>
            </a:r>
            <a:endParaRPr lang="el-GR" sz="12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2" name="Εικόνα 11" descr="Εικόνα που περιέχει κείμενο&#10;&#10;Περιγραφή που δημιουργήθηκε αυτόματα">
            <a:extLst>
              <a:ext uri="{FF2B5EF4-FFF2-40B4-BE49-F238E27FC236}">
                <a16:creationId xmlns:a16="http://schemas.microsoft.com/office/drawing/2014/main" id="{5C0C3368-222C-FE9D-B7A3-A54C014C9DD1}"/>
              </a:ext>
            </a:extLst>
          </p:cNvPr>
          <p:cNvPicPr>
            <a:picLocks noChangeAspect="1"/>
          </p:cNvPicPr>
          <p:nvPr/>
        </p:nvPicPr>
        <p:blipFill rotWithShape="1">
          <a:blip r:embed="rId8">
            <a:extLst>
              <a:ext uri="{28A0092B-C50C-407E-A947-70E740481C1C}">
                <a14:useLocalDpi xmlns:a14="http://schemas.microsoft.com/office/drawing/2010/main" val="0"/>
              </a:ext>
            </a:extLst>
          </a:blip>
          <a:srcRect r="-3" b="-3"/>
          <a:stretch/>
        </p:blipFill>
        <p:spPr>
          <a:xfrm>
            <a:off x="287166" y="37304"/>
            <a:ext cx="928250" cy="928250"/>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1241002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80D92475-F8CB-0B30-AA9F-BC90D545D388}"/>
              </a:ext>
            </a:extLst>
          </p:cNvPr>
          <p:cNvSpPr>
            <a:spLocks noGrp="1"/>
          </p:cNvSpPr>
          <p:nvPr>
            <p:ph type="title"/>
          </p:nvPr>
        </p:nvSpPr>
        <p:spPr>
          <a:xfrm>
            <a:off x="841248" y="548640"/>
            <a:ext cx="3600860" cy="5431536"/>
          </a:xfrm>
        </p:spPr>
        <p:txBody>
          <a:bodyPr>
            <a:normAutofit/>
          </a:bodyPr>
          <a:lstStyle/>
          <a:p>
            <a:r>
              <a:rPr lang="el-GR" sz="4600"/>
              <a:t>Αγορές εργασίας και εφοδιαστικές αλυσίδες</a:t>
            </a:r>
            <a:endParaRPr lang="en-US" sz="4600"/>
          </a:p>
        </p:txBody>
      </p:sp>
      <p:sp>
        <p:nvSpPr>
          <p:cNvPr id="7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083" name="Θέση περιεχομένου 2">
            <a:extLst>
              <a:ext uri="{FF2B5EF4-FFF2-40B4-BE49-F238E27FC236}">
                <a16:creationId xmlns:a16="http://schemas.microsoft.com/office/drawing/2014/main" id="{42B49EB8-2275-76AF-5C6E-2E486708F482}"/>
              </a:ext>
            </a:extLst>
          </p:cNvPr>
          <p:cNvGraphicFramePr>
            <a:graphicFrameLocks noGrp="1"/>
          </p:cNvGraphicFramePr>
          <p:nvPr>
            <p:ph idx="1"/>
          </p:nvPr>
        </p:nvGraphicFramePr>
        <p:xfrm>
          <a:off x="5126418" y="552091"/>
          <a:ext cx="6224335" cy="5431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Εικόνα 2" descr="Εικόνα που περιέχει κείμενο&#10;&#10;Περιγραφή που δημιουργήθηκε αυτόματα">
            <a:extLst>
              <a:ext uri="{FF2B5EF4-FFF2-40B4-BE49-F238E27FC236}">
                <a16:creationId xmlns:a16="http://schemas.microsoft.com/office/drawing/2014/main" id="{80EBC36F-BCC1-0CD7-0ED3-D86DB11F1AF7}"/>
              </a:ext>
            </a:extLst>
          </p:cNvPr>
          <p:cNvPicPr>
            <a:picLocks noChangeAspect="1"/>
          </p:cNvPicPr>
          <p:nvPr/>
        </p:nvPicPr>
        <p:blipFill rotWithShape="1">
          <a:blip r:embed="rId7">
            <a:extLst>
              <a:ext uri="{28A0092B-C50C-407E-A947-70E740481C1C}">
                <a14:useLocalDpi xmlns:a14="http://schemas.microsoft.com/office/drawing/2010/main" val="0"/>
              </a:ext>
            </a:extLst>
          </a:blip>
          <a:srcRect r="-3" b="-3"/>
          <a:stretch/>
        </p:blipFill>
        <p:spPr>
          <a:xfrm>
            <a:off x="385894" y="2121"/>
            <a:ext cx="2050916" cy="2050916"/>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3018215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 name="Rectangle 7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ight Triangle 7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CECB8EE-5AEB-1AC4-BDD0-CE1E4A5826B2}"/>
              </a:ext>
            </a:extLst>
          </p:cNvPr>
          <p:cNvSpPr>
            <a:spLocks noGrp="1"/>
          </p:cNvSpPr>
          <p:nvPr>
            <p:ph type="title"/>
          </p:nvPr>
        </p:nvSpPr>
        <p:spPr>
          <a:xfrm>
            <a:off x="1285240" y="1050595"/>
            <a:ext cx="8074815" cy="1618489"/>
          </a:xfrm>
        </p:spPr>
        <p:txBody>
          <a:bodyPr anchor="ctr">
            <a:normAutofit/>
          </a:bodyPr>
          <a:lstStyle/>
          <a:p>
            <a:r>
              <a:rPr lang="el-GR" sz="5000"/>
              <a:t>Η σημασία των έγκαιρων παρεμβάσεων</a:t>
            </a:r>
            <a:endParaRPr lang="en-US" sz="5000"/>
          </a:p>
        </p:txBody>
      </p:sp>
      <p:sp>
        <p:nvSpPr>
          <p:cNvPr id="3" name="Θέση περιεχομένου 2">
            <a:extLst>
              <a:ext uri="{FF2B5EF4-FFF2-40B4-BE49-F238E27FC236}">
                <a16:creationId xmlns:a16="http://schemas.microsoft.com/office/drawing/2014/main" id="{E8AE8EBC-CA01-D9E7-086E-C3AD36A69E56}"/>
              </a:ext>
            </a:extLst>
          </p:cNvPr>
          <p:cNvSpPr>
            <a:spLocks noGrp="1"/>
          </p:cNvSpPr>
          <p:nvPr>
            <p:ph idx="1"/>
          </p:nvPr>
        </p:nvSpPr>
        <p:spPr>
          <a:xfrm>
            <a:off x="1285240" y="2969469"/>
            <a:ext cx="9743544" cy="2800395"/>
          </a:xfrm>
        </p:spPr>
        <p:txBody>
          <a:bodyPr anchor="t">
            <a:normAutofit/>
          </a:bodyPr>
          <a:lstStyle/>
          <a:p>
            <a:r>
              <a:rPr lang="el-GR" sz="1900" dirty="0">
                <a:latin typeface="Calibri" panose="020F0502020204030204" pitchFamily="34" charset="0"/>
                <a:ea typeface="Calibri" panose="020F0502020204030204" pitchFamily="34" charset="0"/>
                <a:cs typeface="Times New Roman" panose="02020603050405020304" pitchFamily="18" charset="0"/>
              </a:rPr>
              <a:t>Ανάγκη για </a:t>
            </a:r>
            <a:r>
              <a:rPr lang="el-GR" sz="1900" dirty="0">
                <a:effectLst/>
                <a:latin typeface="Calibri" panose="020F0502020204030204" pitchFamily="34" charset="0"/>
                <a:ea typeface="Calibri" panose="020F0502020204030204" pitchFamily="34" charset="0"/>
                <a:cs typeface="Times New Roman" panose="02020603050405020304" pitchFamily="18" charset="0"/>
              </a:rPr>
              <a:t>υιοθέτηση κατάλληλων πολιτικών για τη βιομηχανία, την εκπαίδευση και την αγορά εργασίας</a:t>
            </a:r>
          </a:p>
          <a:p>
            <a:pPr lvl="1">
              <a:buFont typeface="Wingdings" panose="05000000000000000000" pitchFamily="2" charset="2"/>
              <a:buChar char="ü"/>
            </a:pPr>
            <a:r>
              <a:rPr lang="el-GR" sz="1900" dirty="0">
                <a:effectLst/>
                <a:latin typeface="Calibri" panose="020F0502020204030204" pitchFamily="34" charset="0"/>
                <a:ea typeface="Calibri" panose="020F0502020204030204" pitchFamily="34" charset="0"/>
                <a:cs typeface="Times New Roman" panose="02020603050405020304" pitchFamily="18" charset="0"/>
              </a:rPr>
              <a:t>δημιουργία ροών μεταξύ των παραγωγικών κλάδων, της τοπικής οικονομίας και της αγοράς εργασίας</a:t>
            </a:r>
          </a:p>
          <a:p>
            <a:pPr lvl="1">
              <a:buFont typeface="Wingdings" panose="05000000000000000000" pitchFamily="2" charset="2"/>
              <a:buChar char="ü"/>
            </a:pPr>
            <a:r>
              <a:rPr lang="el-GR" sz="1900" dirty="0">
                <a:effectLst/>
                <a:latin typeface="Calibri" panose="020F0502020204030204" pitchFamily="34" charset="0"/>
                <a:ea typeface="Calibri" panose="020F0502020204030204" pitchFamily="34" charset="0"/>
                <a:cs typeface="Times New Roman" panose="02020603050405020304" pitchFamily="18" charset="0"/>
              </a:rPr>
              <a:t>προώθηση πρακτικών για την ενδυνάμωση της εγχώριας εφοδιαστικής αλυσίδας</a:t>
            </a:r>
          </a:p>
          <a:p>
            <a:pPr lvl="1">
              <a:buFont typeface="Wingdings" panose="05000000000000000000" pitchFamily="2" charset="2"/>
              <a:buChar char="ü"/>
            </a:pPr>
            <a:r>
              <a:rPr lang="el-GR" sz="1900" dirty="0">
                <a:effectLst/>
                <a:latin typeface="Calibri" panose="020F0502020204030204" pitchFamily="34" charset="0"/>
                <a:ea typeface="Calibri" panose="020F0502020204030204" pitchFamily="34" charset="0"/>
                <a:cs typeface="Times New Roman" panose="02020603050405020304" pitchFamily="18" charset="0"/>
              </a:rPr>
              <a:t>ποιοτική αναβάθμιση του εργατικού δυναμικού</a:t>
            </a:r>
          </a:p>
          <a:p>
            <a:pPr lvl="1">
              <a:buFont typeface="Wingdings" panose="05000000000000000000" pitchFamily="2" charset="2"/>
              <a:buChar char="ü"/>
            </a:pPr>
            <a:r>
              <a:rPr lang="el-GR" sz="1900" dirty="0">
                <a:effectLst/>
                <a:latin typeface="Calibri" panose="020F0502020204030204" pitchFamily="34" charset="0"/>
                <a:ea typeface="Calibri" panose="020F0502020204030204" pitchFamily="34" charset="0"/>
                <a:cs typeface="Times New Roman" panose="02020603050405020304" pitchFamily="18" charset="0"/>
              </a:rPr>
              <a:t>εκσυγχρονισμός της δημόσιας διοίκησης και του φορολογικού συστήματος</a:t>
            </a:r>
            <a:endParaRPr lang="en-US" sz="19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C1EAE289-BC00-D467-580C-E9D517303D45}"/>
              </a:ext>
            </a:extLst>
          </p:cNvPr>
          <p:cNvPicPr>
            <a:picLocks noChangeAspect="1"/>
          </p:cNvPicPr>
          <p:nvPr/>
        </p:nvPicPr>
        <p:blipFill rotWithShape="1">
          <a:blip r:embed="rId2">
            <a:extLst>
              <a:ext uri="{28A0092B-C50C-407E-A947-70E740481C1C}">
                <a14:useLocalDpi xmlns:a14="http://schemas.microsoft.com/office/drawing/2010/main" val="0"/>
              </a:ext>
            </a:extLst>
          </a:blip>
          <a:srcRect r="-3" b="-3"/>
          <a:stretch/>
        </p:blipFill>
        <p:spPr>
          <a:xfrm>
            <a:off x="8576720" y="811022"/>
            <a:ext cx="2203112" cy="220311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1619410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Τίτλος 3">
            <a:extLst>
              <a:ext uri="{FF2B5EF4-FFF2-40B4-BE49-F238E27FC236}">
                <a16:creationId xmlns:a16="http://schemas.microsoft.com/office/drawing/2014/main" id="{4687250F-B2AB-B49C-4DE4-A3A80B9E9960}"/>
              </a:ext>
            </a:extLst>
          </p:cNvPr>
          <p:cNvSpPr>
            <a:spLocks noGrp="1"/>
          </p:cNvSpPr>
          <p:nvPr>
            <p:ph type="title"/>
          </p:nvPr>
        </p:nvSpPr>
        <p:spPr>
          <a:xfrm>
            <a:off x="838200" y="557189"/>
            <a:ext cx="3374136" cy="5567891"/>
          </a:xfrm>
        </p:spPr>
        <p:txBody>
          <a:bodyPr vert="horz" lIns="91440" tIns="45720" rIns="91440" bIns="45720" rtlCol="0">
            <a:normAutofit/>
          </a:bodyPr>
          <a:lstStyle/>
          <a:p>
            <a:r>
              <a:rPr lang="el-GR" sz="5200" kern="1200">
                <a:latin typeface="+mj-lt"/>
                <a:ea typeface="+mj-ea"/>
                <a:cs typeface="+mj-cs"/>
              </a:rPr>
              <a:t>Ευχαριστώ </a:t>
            </a:r>
            <a:endParaRPr lang="en-US" sz="5200" kern="1200">
              <a:latin typeface="+mj-lt"/>
              <a:ea typeface="+mj-ea"/>
              <a:cs typeface="+mj-cs"/>
            </a:endParaRPr>
          </a:p>
        </p:txBody>
      </p:sp>
      <p:graphicFrame>
        <p:nvGraphicFramePr>
          <p:cNvPr id="5" name="Θέση περιεχομένου 2">
            <a:extLst>
              <a:ext uri="{FF2B5EF4-FFF2-40B4-BE49-F238E27FC236}">
                <a16:creationId xmlns:a16="http://schemas.microsoft.com/office/drawing/2014/main" id="{BA7D704C-6B22-4F4E-86D7-E6317B734249}"/>
              </a:ext>
            </a:extLst>
          </p:cNvPr>
          <p:cNvGraphicFramePr>
            <a:graphicFrameLocks noGrp="1"/>
          </p:cNvGraphicFramePr>
          <p:nvPr>
            <p:ph idx="1"/>
            <p:extLst>
              <p:ext uri="{D42A27DB-BD31-4B8C-83A1-F6EECF244321}">
                <p14:modId xmlns:p14="http://schemas.microsoft.com/office/powerpoint/2010/main" val="3817056268"/>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69821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2A8FC3-9981-EF9D-113C-FF20E81EAB17}"/>
              </a:ext>
            </a:extLst>
          </p:cNvPr>
          <p:cNvSpPr>
            <a:spLocks noGrp="1"/>
          </p:cNvSpPr>
          <p:nvPr>
            <p:ph type="title"/>
          </p:nvPr>
        </p:nvSpPr>
        <p:spPr>
          <a:xfrm>
            <a:off x="838200" y="365125"/>
            <a:ext cx="10515600" cy="599609"/>
          </a:xfrm>
        </p:spPr>
        <p:txBody>
          <a:bodyPr>
            <a:normAutofit fontScale="90000"/>
          </a:bodyPr>
          <a:lstStyle/>
          <a:p>
            <a:r>
              <a:rPr lang="en-US" dirty="0"/>
              <a:t> IPCC Synthesis Report 2023</a:t>
            </a:r>
            <a:endParaRPr lang="el-GR" dirty="0"/>
          </a:p>
        </p:txBody>
      </p:sp>
      <p:pic>
        <p:nvPicPr>
          <p:cNvPr id="5" name="Εικόνα 4">
            <a:extLst>
              <a:ext uri="{FF2B5EF4-FFF2-40B4-BE49-F238E27FC236}">
                <a16:creationId xmlns:a16="http://schemas.microsoft.com/office/drawing/2014/main" id="{55CA3D3E-C542-D6A2-E761-EFF8357CBF3C}"/>
              </a:ext>
            </a:extLst>
          </p:cNvPr>
          <p:cNvPicPr>
            <a:picLocks noChangeAspect="1"/>
          </p:cNvPicPr>
          <p:nvPr/>
        </p:nvPicPr>
        <p:blipFill>
          <a:blip r:embed="rId2"/>
          <a:stretch>
            <a:fillRect/>
          </a:stretch>
        </p:blipFill>
        <p:spPr>
          <a:xfrm>
            <a:off x="568819" y="1023457"/>
            <a:ext cx="10914194" cy="5545590"/>
          </a:xfrm>
          <a:prstGeom prst="rect">
            <a:avLst/>
          </a:prstGeom>
        </p:spPr>
      </p:pic>
      <p:sp>
        <p:nvSpPr>
          <p:cNvPr id="6" name="TextBox 5">
            <a:extLst>
              <a:ext uri="{FF2B5EF4-FFF2-40B4-BE49-F238E27FC236}">
                <a16:creationId xmlns:a16="http://schemas.microsoft.com/office/drawing/2014/main" id="{E00C0908-DF41-A327-B761-92C1E0822ECF}"/>
              </a:ext>
            </a:extLst>
          </p:cNvPr>
          <p:cNvSpPr txBox="1"/>
          <p:nvPr/>
        </p:nvSpPr>
        <p:spPr>
          <a:xfrm>
            <a:off x="568819" y="6569047"/>
            <a:ext cx="11242880" cy="276999"/>
          </a:xfrm>
          <a:prstGeom prst="rect">
            <a:avLst/>
          </a:prstGeom>
          <a:noFill/>
        </p:spPr>
        <p:txBody>
          <a:bodyPr wrap="square" rtlCol="0">
            <a:spAutoFit/>
          </a:bodyPr>
          <a:lstStyle/>
          <a:p>
            <a:r>
              <a:rPr lang="en-US" sz="1200" dirty="0"/>
              <a:t>Source: </a:t>
            </a:r>
            <a:r>
              <a:rPr lang="en-US" sz="1200" b="0" i="0" dirty="0">
                <a:solidFill>
                  <a:srgbClr val="222222"/>
                </a:solidFill>
                <a:effectLst/>
              </a:rPr>
              <a:t>https://report.ipcc.ch/ar6syr/pdf/IPCC_AR6_SYR_SPM.pdf</a:t>
            </a:r>
            <a:endParaRPr lang="el-GR" sz="1200" dirty="0"/>
          </a:p>
        </p:txBody>
      </p:sp>
    </p:spTree>
    <p:extLst>
      <p:ext uri="{BB962C8B-B14F-4D97-AF65-F5344CB8AC3E}">
        <p14:creationId xmlns:p14="http://schemas.microsoft.com/office/powerpoint/2010/main" val="1468034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2C59C0-8300-DDB8-98A0-576B33D6F8B6}"/>
              </a:ext>
            </a:extLst>
          </p:cNvPr>
          <p:cNvSpPr>
            <a:spLocks noGrp="1"/>
          </p:cNvSpPr>
          <p:nvPr>
            <p:ph type="title"/>
          </p:nvPr>
        </p:nvSpPr>
        <p:spPr>
          <a:xfrm>
            <a:off x="306355" y="88126"/>
            <a:ext cx="10515600" cy="1325563"/>
          </a:xfrm>
        </p:spPr>
        <p:txBody>
          <a:bodyPr/>
          <a:lstStyle/>
          <a:p>
            <a:r>
              <a:rPr lang="en-US" dirty="0"/>
              <a:t>EU Energy Dependency</a:t>
            </a:r>
            <a:endParaRPr lang="el-GR" dirty="0"/>
          </a:p>
        </p:txBody>
      </p:sp>
      <p:pic>
        <p:nvPicPr>
          <p:cNvPr id="5" name="Θέση περιεχομένου 4">
            <a:extLst>
              <a:ext uri="{FF2B5EF4-FFF2-40B4-BE49-F238E27FC236}">
                <a16:creationId xmlns:a16="http://schemas.microsoft.com/office/drawing/2014/main" id="{934E17F3-907D-9E06-8F1D-AE0EBB7FDED5}"/>
              </a:ext>
            </a:extLst>
          </p:cNvPr>
          <p:cNvPicPr>
            <a:picLocks noGrp="1" noChangeAspect="1"/>
          </p:cNvPicPr>
          <p:nvPr>
            <p:ph idx="1"/>
          </p:nvPr>
        </p:nvPicPr>
        <p:blipFill>
          <a:blip r:embed="rId2"/>
          <a:stretch>
            <a:fillRect/>
          </a:stretch>
        </p:blipFill>
        <p:spPr>
          <a:xfrm>
            <a:off x="226503" y="1091682"/>
            <a:ext cx="11128852" cy="5497217"/>
          </a:xfrm>
        </p:spPr>
      </p:pic>
      <p:sp>
        <p:nvSpPr>
          <p:cNvPr id="6" name="TextBox 5">
            <a:extLst>
              <a:ext uri="{FF2B5EF4-FFF2-40B4-BE49-F238E27FC236}">
                <a16:creationId xmlns:a16="http://schemas.microsoft.com/office/drawing/2014/main" id="{B0BF2925-8E21-8612-A47D-67CF15FF906F}"/>
              </a:ext>
            </a:extLst>
          </p:cNvPr>
          <p:cNvSpPr txBox="1"/>
          <p:nvPr/>
        </p:nvSpPr>
        <p:spPr>
          <a:xfrm>
            <a:off x="226503" y="6581001"/>
            <a:ext cx="10788242" cy="276999"/>
          </a:xfrm>
          <a:prstGeom prst="rect">
            <a:avLst/>
          </a:prstGeom>
          <a:noFill/>
        </p:spPr>
        <p:txBody>
          <a:bodyPr wrap="square" rtlCol="0">
            <a:spAutoFit/>
          </a:bodyPr>
          <a:lstStyle/>
          <a:p>
            <a:r>
              <a:rPr lang="en-US" sz="1200" dirty="0"/>
              <a:t>Source: </a:t>
            </a:r>
            <a:r>
              <a:rPr lang="en-US" sz="1200" b="0" i="0" dirty="0">
                <a:solidFill>
                  <a:srgbClr val="222222"/>
                </a:solidFill>
                <a:effectLst/>
              </a:rPr>
              <a:t>https://www.visualcapitalist.com/visualizing-the-eus-energy-dependency/</a:t>
            </a:r>
            <a:endParaRPr lang="el-GR" sz="1200" dirty="0"/>
          </a:p>
        </p:txBody>
      </p:sp>
    </p:spTree>
    <p:extLst>
      <p:ext uri="{BB962C8B-B14F-4D97-AF65-F5344CB8AC3E}">
        <p14:creationId xmlns:p14="http://schemas.microsoft.com/office/powerpoint/2010/main" val="2272171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8"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2" name="Freeform: Shape 21">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Τίτλος 1">
            <a:extLst>
              <a:ext uri="{FF2B5EF4-FFF2-40B4-BE49-F238E27FC236}">
                <a16:creationId xmlns:a16="http://schemas.microsoft.com/office/drawing/2014/main" id="{9C9AE9DD-64D5-B352-7945-1834E40FE56A}"/>
              </a:ext>
            </a:extLst>
          </p:cNvPr>
          <p:cNvSpPr>
            <a:spLocks noGrp="1"/>
          </p:cNvSpPr>
          <p:nvPr>
            <p:ph type="title"/>
          </p:nvPr>
        </p:nvSpPr>
        <p:spPr>
          <a:xfrm>
            <a:off x="786385" y="841248"/>
            <a:ext cx="3515244" cy="5340097"/>
          </a:xfrm>
        </p:spPr>
        <p:txBody>
          <a:bodyPr anchor="ctr">
            <a:normAutofit/>
          </a:bodyPr>
          <a:lstStyle/>
          <a:p>
            <a:r>
              <a:rPr lang="en-US" sz="4800">
                <a:solidFill>
                  <a:schemeClr val="bg1"/>
                </a:solidFill>
              </a:rPr>
              <a:t>EU Energy Policies</a:t>
            </a:r>
            <a:endParaRPr lang="el-GR" sz="4800">
              <a:solidFill>
                <a:schemeClr val="bg1"/>
              </a:solidFill>
            </a:endParaRPr>
          </a:p>
        </p:txBody>
      </p:sp>
      <p:graphicFrame>
        <p:nvGraphicFramePr>
          <p:cNvPr id="9" name="Διάγραμμα 6">
            <a:extLst>
              <a:ext uri="{FF2B5EF4-FFF2-40B4-BE49-F238E27FC236}">
                <a16:creationId xmlns:a16="http://schemas.microsoft.com/office/drawing/2014/main" id="{EB744767-893D-3CCD-9933-BF00BAD7E522}"/>
              </a:ext>
            </a:extLst>
          </p:cNvPr>
          <p:cNvGraphicFramePr/>
          <p:nvPr>
            <p:extLst>
              <p:ext uri="{D42A27DB-BD31-4B8C-83A1-F6EECF244321}">
                <p14:modId xmlns:p14="http://schemas.microsoft.com/office/powerpoint/2010/main" val="3197556907"/>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3814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138"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39"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Εικόνα 5">
            <a:extLst>
              <a:ext uri="{FF2B5EF4-FFF2-40B4-BE49-F238E27FC236}">
                <a16:creationId xmlns:a16="http://schemas.microsoft.com/office/drawing/2014/main" id="{02E10C57-2EDD-03EE-5AF0-345A56C299BE}"/>
              </a:ext>
            </a:extLst>
          </p:cNvPr>
          <p:cNvPicPr>
            <a:picLocks noChangeAspect="1"/>
          </p:cNvPicPr>
          <p:nvPr/>
        </p:nvPicPr>
        <p:blipFill>
          <a:blip r:embed="rId2"/>
          <a:stretch>
            <a:fillRect/>
          </a:stretch>
        </p:blipFill>
        <p:spPr>
          <a:xfrm>
            <a:off x="4732528" y="293351"/>
            <a:ext cx="7337041" cy="6084367"/>
          </a:xfrm>
          <a:prstGeom prst="rect">
            <a:avLst/>
          </a:prstGeom>
        </p:spPr>
      </p:pic>
      <p:sp>
        <p:nvSpPr>
          <p:cNvPr id="37" name="TextBox 36">
            <a:extLst>
              <a:ext uri="{FF2B5EF4-FFF2-40B4-BE49-F238E27FC236}">
                <a16:creationId xmlns:a16="http://schemas.microsoft.com/office/drawing/2014/main" id="{FA24D3F1-8EA4-6ABB-50C3-006B66B8BBF2}"/>
              </a:ext>
            </a:extLst>
          </p:cNvPr>
          <p:cNvSpPr txBox="1"/>
          <p:nvPr/>
        </p:nvSpPr>
        <p:spPr>
          <a:xfrm>
            <a:off x="4732528" y="6508529"/>
            <a:ext cx="6236728" cy="261610"/>
          </a:xfrm>
          <a:prstGeom prst="rect">
            <a:avLst/>
          </a:prstGeom>
          <a:noFill/>
        </p:spPr>
        <p:txBody>
          <a:bodyPr wrap="square">
            <a:spAutoFit/>
          </a:bodyPr>
          <a:lstStyle/>
          <a:p>
            <a:r>
              <a:rPr lang="en-US" sz="1100" dirty="0"/>
              <a:t>Source: https://ihsmarkit.com/research-analysis/energy-infrastructure-russia-ukraine-crisis.html</a:t>
            </a:r>
          </a:p>
        </p:txBody>
      </p:sp>
      <p:sp>
        <p:nvSpPr>
          <p:cNvPr id="39" name="TextBox 38">
            <a:extLst>
              <a:ext uri="{FF2B5EF4-FFF2-40B4-BE49-F238E27FC236}">
                <a16:creationId xmlns:a16="http://schemas.microsoft.com/office/drawing/2014/main" id="{317DB891-F48A-C74B-BBE3-39D18DD77710}"/>
              </a:ext>
            </a:extLst>
          </p:cNvPr>
          <p:cNvSpPr txBox="1"/>
          <p:nvPr/>
        </p:nvSpPr>
        <p:spPr>
          <a:xfrm>
            <a:off x="461554" y="311705"/>
            <a:ext cx="4091396" cy="1077218"/>
          </a:xfrm>
          <a:prstGeom prst="rect">
            <a:avLst/>
          </a:prstGeom>
          <a:noFill/>
        </p:spPr>
        <p:txBody>
          <a:bodyPr wrap="square">
            <a:spAutoFit/>
          </a:bodyPr>
          <a:lstStyle/>
          <a:p>
            <a:r>
              <a:rPr lang="el-GR" sz="3200" dirty="0"/>
              <a:t>Ενεργειακή εξάρτηση -Ενεργειακή μετάβαση</a:t>
            </a:r>
          </a:p>
        </p:txBody>
      </p:sp>
      <p:graphicFrame>
        <p:nvGraphicFramePr>
          <p:cNvPr id="2" name="Θέση περιεχομένου 2">
            <a:extLst>
              <a:ext uri="{FF2B5EF4-FFF2-40B4-BE49-F238E27FC236}">
                <a16:creationId xmlns:a16="http://schemas.microsoft.com/office/drawing/2014/main" id="{C52D9F3C-843D-5D82-388B-08AFAD358696}"/>
              </a:ext>
            </a:extLst>
          </p:cNvPr>
          <p:cNvGraphicFramePr>
            <a:graphicFrameLocks noGrp="1"/>
          </p:cNvGraphicFramePr>
          <p:nvPr>
            <p:ph idx="1"/>
            <p:extLst>
              <p:ext uri="{D42A27DB-BD31-4B8C-83A1-F6EECF244321}">
                <p14:modId xmlns:p14="http://schemas.microsoft.com/office/powerpoint/2010/main" val="1275298076"/>
              </p:ext>
            </p:extLst>
          </p:nvPr>
        </p:nvGraphicFramePr>
        <p:xfrm>
          <a:off x="260217" y="2052200"/>
          <a:ext cx="4412452" cy="449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447DD6F9-9029-842F-CC53-C6FBC3798FF4}"/>
              </a:ext>
            </a:extLst>
          </p:cNvPr>
          <p:cNvSpPr txBox="1"/>
          <p:nvPr/>
        </p:nvSpPr>
        <p:spPr>
          <a:xfrm>
            <a:off x="1087483" y="1528979"/>
            <a:ext cx="2876346" cy="523220"/>
          </a:xfrm>
          <a:prstGeom prst="rect">
            <a:avLst/>
          </a:prstGeom>
          <a:noFill/>
        </p:spPr>
        <p:txBody>
          <a:bodyPr wrap="square">
            <a:spAutoFit/>
          </a:bodyPr>
          <a:lstStyle/>
          <a:p>
            <a:r>
              <a:rPr lang="en-US" sz="2800" b="1" dirty="0"/>
              <a:t>2022- </a:t>
            </a:r>
            <a:r>
              <a:rPr lang="en-US" sz="2800" b="1" dirty="0" err="1"/>
              <a:t>REPowerEU</a:t>
            </a:r>
            <a:endParaRPr lang="el-GR" sz="2800" b="1" dirty="0"/>
          </a:p>
        </p:txBody>
      </p:sp>
    </p:spTree>
    <p:extLst>
      <p:ext uri="{BB962C8B-B14F-4D97-AF65-F5344CB8AC3E}">
        <p14:creationId xmlns:p14="http://schemas.microsoft.com/office/powerpoint/2010/main" val="1974857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argest Oil and Gas companies">
            <a:extLst>
              <a:ext uri="{FF2B5EF4-FFF2-40B4-BE49-F238E27FC236}">
                <a16:creationId xmlns:a16="http://schemas.microsoft.com/office/drawing/2014/main" id="{D8EAA35B-70D4-1124-C0E2-E61BB252C4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0209" y="75501"/>
            <a:ext cx="4037919" cy="64600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7F7C322-6520-A532-A27C-B9728322017D}"/>
              </a:ext>
            </a:extLst>
          </p:cNvPr>
          <p:cNvSpPr txBox="1"/>
          <p:nvPr/>
        </p:nvSpPr>
        <p:spPr>
          <a:xfrm>
            <a:off x="8070209" y="6535541"/>
            <a:ext cx="4121791" cy="338554"/>
          </a:xfrm>
          <a:prstGeom prst="rect">
            <a:avLst/>
          </a:prstGeom>
          <a:noFill/>
        </p:spPr>
        <p:txBody>
          <a:bodyPr wrap="square">
            <a:spAutoFit/>
          </a:bodyPr>
          <a:lstStyle/>
          <a:p>
            <a:r>
              <a:rPr lang="en-US" sz="800" dirty="0"/>
              <a:t>Source: </a:t>
            </a:r>
            <a:r>
              <a:rPr lang="el-GR" sz="800" dirty="0"/>
              <a:t>https://www.visualcapitalist.com/ranked-the-largest-oil-and-gas-companies-in-the-world/</a:t>
            </a:r>
          </a:p>
        </p:txBody>
      </p:sp>
      <p:pic>
        <p:nvPicPr>
          <p:cNvPr id="2052" name="Picture 4" descr="largest oil producers">
            <a:extLst>
              <a:ext uri="{FF2B5EF4-FFF2-40B4-BE49-F238E27FC236}">
                <a16:creationId xmlns:a16="http://schemas.microsoft.com/office/drawing/2014/main" id="{FF727BBC-137E-E9B4-4741-C7D23BA4B3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3936533" cy="653554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12A9ED9-11E5-4588-482C-615E446033A3}"/>
              </a:ext>
            </a:extLst>
          </p:cNvPr>
          <p:cNvSpPr txBox="1"/>
          <p:nvPr/>
        </p:nvSpPr>
        <p:spPr>
          <a:xfrm>
            <a:off x="0" y="6602874"/>
            <a:ext cx="3976693" cy="215444"/>
          </a:xfrm>
          <a:prstGeom prst="rect">
            <a:avLst/>
          </a:prstGeom>
          <a:noFill/>
        </p:spPr>
        <p:txBody>
          <a:bodyPr wrap="square">
            <a:spAutoFit/>
          </a:bodyPr>
          <a:lstStyle/>
          <a:p>
            <a:r>
              <a:rPr lang="en-US" sz="800" dirty="0"/>
              <a:t>Source: </a:t>
            </a:r>
            <a:r>
              <a:rPr lang="el-GR" sz="800" dirty="0"/>
              <a:t>https://www.visualcapitalist.com/visualizing-the-worlds-largest-oil-producers/</a:t>
            </a:r>
          </a:p>
        </p:txBody>
      </p:sp>
      <p:pic>
        <p:nvPicPr>
          <p:cNvPr id="8" name="Picture 2" descr="The Largest Producers of Natural Gas">
            <a:extLst>
              <a:ext uri="{FF2B5EF4-FFF2-40B4-BE49-F238E27FC236}">
                <a16:creationId xmlns:a16="http://schemas.microsoft.com/office/drawing/2014/main" id="{42CC2D4C-B7F0-6D03-C893-F476A6B46659}"/>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976693" y="0"/>
            <a:ext cx="3936533" cy="653554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1E3A5A3-AFD6-DADA-2092-7D9D49D90A21}"/>
              </a:ext>
            </a:extLst>
          </p:cNvPr>
          <p:cNvSpPr txBox="1"/>
          <p:nvPr/>
        </p:nvSpPr>
        <p:spPr>
          <a:xfrm>
            <a:off x="3936533" y="6602874"/>
            <a:ext cx="3936533" cy="215444"/>
          </a:xfrm>
          <a:prstGeom prst="rect">
            <a:avLst/>
          </a:prstGeom>
          <a:noFill/>
        </p:spPr>
        <p:txBody>
          <a:bodyPr wrap="square">
            <a:spAutoFit/>
          </a:bodyPr>
          <a:lstStyle/>
          <a:p>
            <a:r>
              <a:rPr lang="en-US" sz="800" dirty="0"/>
              <a:t>Source: </a:t>
            </a:r>
            <a:r>
              <a:rPr lang="el-GR" sz="800" dirty="0"/>
              <a:t>https://www.visualcapitalist.com/which-countries-produce-the-most-natural-gas/</a:t>
            </a:r>
          </a:p>
        </p:txBody>
      </p:sp>
    </p:spTree>
    <p:extLst>
      <p:ext uri="{BB962C8B-B14F-4D97-AF65-F5344CB8AC3E}">
        <p14:creationId xmlns:p14="http://schemas.microsoft.com/office/powerpoint/2010/main" val="1177956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43A6A7C2-B6DD-F84C-6612-997E30F1FA78}"/>
              </a:ext>
            </a:extLst>
          </p:cNvPr>
          <p:cNvPicPr>
            <a:picLocks noChangeAspect="1"/>
          </p:cNvPicPr>
          <p:nvPr/>
        </p:nvPicPr>
        <p:blipFill>
          <a:blip r:embed="rId2"/>
          <a:stretch>
            <a:fillRect/>
          </a:stretch>
        </p:blipFill>
        <p:spPr>
          <a:xfrm>
            <a:off x="100667" y="43920"/>
            <a:ext cx="6221413" cy="6770160"/>
          </a:xfrm>
          <a:prstGeom prst="rect">
            <a:avLst/>
          </a:prstGeom>
        </p:spPr>
      </p:pic>
      <p:sp>
        <p:nvSpPr>
          <p:cNvPr id="7" name="TextBox 6">
            <a:extLst>
              <a:ext uri="{FF2B5EF4-FFF2-40B4-BE49-F238E27FC236}">
                <a16:creationId xmlns:a16="http://schemas.microsoft.com/office/drawing/2014/main" id="{074194A6-641A-EA68-56E7-16DAA7FB2D6A}"/>
              </a:ext>
            </a:extLst>
          </p:cNvPr>
          <p:cNvSpPr txBox="1"/>
          <p:nvPr/>
        </p:nvSpPr>
        <p:spPr>
          <a:xfrm>
            <a:off x="100667" y="6581001"/>
            <a:ext cx="6358856" cy="215444"/>
          </a:xfrm>
          <a:prstGeom prst="rect">
            <a:avLst/>
          </a:prstGeom>
          <a:noFill/>
        </p:spPr>
        <p:txBody>
          <a:bodyPr wrap="square" rtlCol="0">
            <a:spAutoFit/>
          </a:bodyPr>
          <a:lstStyle/>
          <a:p>
            <a:r>
              <a:rPr lang="en-US" sz="800" dirty="0"/>
              <a:t>Source: https://www.nytimes.com/2022/01/27/learning/whats-going-on-in-this-graph-feb-2-2022.html</a:t>
            </a:r>
            <a:endParaRPr lang="el-GR" sz="800" dirty="0"/>
          </a:p>
        </p:txBody>
      </p:sp>
      <p:pic>
        <p:nvPicPr>
          <p:cNvPr id="8" name="Picture 2" descr="Where are Clean Energy Technologies Manufactured?">
            <a:extLst>
              <a:ext uri="{FF2B5EF4-FFF2-40B4-BE49-F238E27FC236}">
                <a16:creationId xmlns:a16="http://schemas.microsoft.com/office/drawing/2014/main" id="{6A0A4179-76AC-2B6F-D460-C920B35B3A5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22080" y="66734"/>
            <a:ext cx="5769253" cy="651426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5651A85-1EC2-01AE-00FC-165B729FDED5}"/>
              </a:ext>
            </a:extLst>
          </p:cNvPr>
          <p:cNvSpPr txBox="1"/>
          <p:nvPr/>
        </p:nvSpPr>
        <p:spPr>
          <a:xfrm>
            <a:off x="6322080" y="6615704"/>
            <a:ext cx="5348701" cy="215444"/>
          </a:xfrm>
          <a:prstGeom prst="rect">
            <a:avLst/>
          </a:prstGeom>
          <a:noFill/>
        </p:spPr>
        <p:txBody>
          <a:bodyPr wrap="square">
            <a:spAutoFit/>
          </a:bodyPr>
          <a:lstStyle/>
          <a:p>
            <a:r>
              <a:rPr lang="en-US" sz="800" dirty="0"/>
              <a:t>Source: https://www.visualcapitalist.com/where-are-clean-energy-technologies-manufactured/</a:t>
            </a:r>
            <a:endParaRPr lang="el-GR" sz="800" dirty="0"/>
          </a:p>
        </p:txBody>
      </p:sp>
    </p:spTree>
    <p:extLst>
      <p:ext uri="{BB962C8B-B14F-4D97-AF65-F5344CB8AC3E}">
        <p14:creationId xmlns:p14="http://schemas.microsoft.com/office/powerpoint/2010/main" val="3459424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B44D5F6F-19FA-AE9D-7AC0-C334A25DA83B}"/>
              </a:ext>
            </a:extLst>
          </p:cNvPr>
          <p:cNvSpPr>
            <a:spLocks noGrp="1"/>
          </p:cNvSpPr>
          <p:nvPr>
            <p:ph type="title"/>
          </p:nvPr>
        </p:nvSpPr>
        <p:spPr>
          <a:xfrm>
            <a:off x="524741" y="620392"/>
            <a:ext cx="3808268" cy="5504688"/>
          </a:xfrm>
        </p:spPr>
        <p:txBody>
          <a:bodyPr>
            <a:normAutofit/>
          </a:bodyPr>
          <a:lstStyle/>
          <a:p>
            <a:r>
              <a:rPr lang="el-GR" sz="4200" dirty="0">
                <a:solidFill>
                  <a:schemeClr val="bg1"/>
                </a:solidFill>
              </a:rPr>
              <a:t>Χρηματοδοτικές ανάγκες</a:t>
            </a:r>
            <a:endParaRPr lang="en-US" sz="4200" dirty="0">
              <a:solidFill>
                <a:schemeClr val="bg1"/>
              </a:solidFill>
            </a:endParaRPr>
          </a:p>
        </p:txBody>
      </p:sp>
      <p:graphicFrame>
        <p:nvGraphicFramePr>
          <p:cNvPr id="28" name="Θέση περιεχομένου 2">
            <a:extLst>
              <a:ext uri="{FF2B5EF4-FFF2-40B4-BE49-F238E27FC236}">
                <a16:creationId xmlns:a16="http://schemas.microsoft.com/office/drawing/2014/main" id="{47DC988A-D4CD-3875-DCB7-05B507CEB7ED}"/>
              </a:ext>
            </a:extLst>
          </p:cNvPr>
          <p:cNvGraphicFramePr>
            <a:graphicFrameLocks noGrp="1"/>
          </p:cNvGraphicFramePr>
          <p:nvPr>
            <p:ph idx="1"/>
            <p:extLst>
              <p:ext uri="{D42A27DB-BD31-4B8C-83A1-F6EECF244321}">
                <p14:modId xmlns:p14="http://schemas.microsoft.com/office/powerpoint/2010/main" val="782863434"/>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93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CD508C-52F2-8115-6770-5938E737587E}"/>
              </a:ext>
            </a:extLst>
          </p:cNvPr>
          <p:cNvSpPr>
            <a:spLocks noGrp="1"/>
          </p:cNvSpPr>
          <p:nvPr>
            <p:ph type="title"/>
          </p:nvPr>
        </p:nvSpPr>
        <p:spPr>
          <a:xfrm>
            <a:off x="6240546" y="555625"/>
            <a:ext cx="10515600" cy="1325563"/>
          </a:xfrm>
        </p:spPr>
        <p:txBody>
          <a:bodyPr/>
          <a:lstStyle/>
          <a:p>
            <a:r>
              <a:rPr lang="el-GR" dirty="0"/>
              <a:t>Πρακτικά ζητήματα</a:t>
            </a:r>
            <a:endParaRPr lang="en-US" dirty="0"/>
          </a:p>
        </p:txBody>
      </p:sp>
      <p:pic>
        <p:nvPicPr>
          <p:cNvPr id="5" name="Εικόνα 4">
            <a:extLst>
              <a:ext uri="{FF2B5EF4-FFF2-40B4-BE49-F238E27FC236}">
                <a16:creationId xmlns:a16="http://schemas.microsoft.com/office/drawing/2014/main" id="{5CB113A8-86A0-E56E-1C7F-B4C523A65653}"/>
              </a:ext>
            </a:extLst>
          </p:cNvPr>
          <p:cNvPicPr>
            <a:picLocks noChangeAspect="1"/>
          </p:cNvPicPr>
          <p:nvPr/>
        </p:nvPicPr>
        <p:blipFill>
          <a:blip r:embed="rId2"/>
          <a:stretch>
            <a:fillRect/>
          </a:stretch>
        </p:blipFill>
        <p:spPr>
          <a:xfrm>
            <a:off x="201254" y="345162"/>
            <a:ext cx="5894746" cy="6210300"/>
          </a:xfrm>
          <a:prstGeom prst="rect">
            <a:avLst/>
          </a:prstGeom>
        </p:spPr>
      </p:pic>
      <p:sp>
        <p:nvSpPr>
          <p:cNvPr id="6" name="TextBox 5">
            <a:extLst>
              <a:ext uri="{FF2B5EF4-FFF2-40B4-BE49-F238E27FC236}">
                <a16:creationId xmlns:a16="http://schemas.microsoft.com/office/drawing/2014/main" id="{E12EC188-2F9D-C105-E7EE-A0F94676F3AD}"/>
              </a:ext>
            </a:extLst>
          </p:cNvPr>
          <p:cNvSpPr txBox="1"/>
          <p:nvPr/>
        </p:nvSpPr>
        <p:spPr>
          <a:xfrm>
            <a:off x="-457298" y="6555462"/>
            <a:ext cx="4010025" cy="215444"/>
          </a:xfrm>
          <a:prstGeom prst="rect">
            <a:avLst/>
          </a:prstGeom>
          <a:noFill/>
        </p:spPr>
        <p:txBody>
          <a:bodyPr wrap="square" rtlCol="0">
            <a:spAutoFit/>
          </a:bodyPr>
          <a:lstStyle/>
          <a:p>
            <a:r>
              <a:rPr lang="el-GR" sz="800" dirty="0"/>
              <a:t>                           </a:t>
            </a:r>
            <a:r>
              <a:rPr lang="en-US" sz="800" dirty="0"/>
              <a:t>Source: King and Spalding (2018)</a:t>
            </a:r>
          </a:p>
        </p:txBody>
      </p:sp>
      <p:pic>
        <p:nvPicPr>
          <p:cNvPr id="1026" name="Picture 2" descr="North Macedonia to receive LNG from Alexandroupolis FSRU - Offshore Energy">
            <a:extLst>
              <a:ext uri="{FF2B5EF4-FFF2-40B4-BE49-F238E27FC236}">
                <a16:creationId xmlns:a16="http://schemas.microsoft.com/office/drawing/2014/main" id="{FDB1E28B-9154-CCDA-FEDE-FC4119A5B2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511559"/>
            <a:ext cx="5977812" cy="491305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632BB8D-B322-591C-EA82-0B8B2D3E6638}"/>
              </a:ext>
            </a:extLst>
          </p:cNvPr>
          <p:cNvSpPr txBox="1"/>
          <p:nvPr/>
        </p:nvSpPr>
        <p:spPr>
          <a:xfrm>
            <a:off x="5377543" y="6530356"/>
            <a:ext cx="5822473" cy="215444"/>
          </a:xfrm>
          <a:prstGeom prst="rect">
            <a:avLst/>
          </a:prstGeom>
          <a:noFill/>
        </p:spPr>
        <p:txBody>
          <a:bodyPr wrap="square" rtlCol="0">
            <a:spAutoFit/>
          </a:bodyPr>
          <a:lstStyle/>
          <a:p>
            <a:pPr algn="r"/>
            <a:r>
              <a:rPr lang="en-US" sz="800" dirty="0"/>
              <a:t>Source: </a:t>
            </a:r>
            <a:r>
              <a:rPr lang="en-US" sz="800" dirty="0" err="1"/>
              <a:t>Offshoreenergy</a:t>
            </a:r>
            <a:r>
              <a:rPr lang="en-US" sz="800" dirty="0"/>
              <a:t>. https://www.offshore-energy.biz/north-macedonia-to-receive-lng-from-alexandroupolis-fsru/</a:t>
            </a:r>
          </a:p>
        </p:txBody>
      </p:sp>
    </p:spTree>
    <p:extLst>
      <p:ext uri="{BB962C8B-B14F-4D97-AF65-F5344CB8AC3E}">
        <p14:creationId xmlns:p14="http://schemas.microsoft.com/office/powerpoint/2010/main" val="29976382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1034</TotalTime>
  <Words>683</Words>
  <Application>Microsoft Office PowerPoint</Application>
  <PresentationFormat>Ευρεία οθόνη</PresentationFormat>
  <Paragraphs>75</Paragraphs>
  <Slides>16</Slides>
  <Notes>1</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3</vt:i4>
      </vt:variant>
      <vt:variant>
        <vt:lpstr>Τίτλοι διαφανειών</vt:lpstr>
      </vt:variant>
      <vt:variant>
        <vt:i4>16</vt:i4>
      </vt:variant>
    </vt:vector>
  </HeadingPairs>
  <TitlesOfParts>
    <vt:vector size="27" baseType="lpstr">
      <vt:lpstr>Arial</vt:lpstr>
      <vt:lpstr>Calibri</vt:lpstr>
      <vt:lpstr>Calibri Light</vt:lpstr>
      <vt:lpstr>FuturaDemiC</vt:lpstr>
      <vt:lpstr>LatoWeb</vt:lpstr>
      <vt:lpstr>Tahoma</vt:lpstr>
      <vt:lpstr>Times New Roman</vt:lpstr>
      <vt:lpstr>Wingdings</vt:lpstr>
      <vt:lpstr>Office Theme</vt:lpstr>
      <vt:lpstr>1_Θέμα του Office</vt:lpstr>
      <vt:lpstr>Θέμα του Office</vt:lpstr>
      <vt:lpstr>Παραγωγή ενέργειας, βιώσιμη ανάπτυξη και αγορές εργασίας</vt:lpstr>
      <vt:lpstr> IPCC Synthesis Report 2023</vt:lpstr>
      <vt:lpstr>EU Energy Dependency</vt:lpstr>
      <vt:lpstr>EU Energy Policies</vt:lpstr>
      <vt:lpstr>Παρουσίαση του PowerPoint</vt:lpstr>
      <vt:lpstr>Παρουσίαση του PowerPoint</vt:lpstr>
      <vt:lpstr>Παρουσίαση του PowerPoint</vt:lpstr>
      <vt:lpstr>Χρηματοδοτικές ανάγκες</vt:lpstr>
      <vt:lpstr>Πρακτικά ζητήματα</vt:lpstr>
      <vt:lpstr>Παρουσίαση του PowerPoint</vt:lpstr>
      <vt:lpstr>Ενεργειακή Διακυβέρνηση για Βιώσιμη Ανάπτυξη </vt:lpstr>
      <vt:lpstr>Φυσικοί πόροι, ενέργεια και βιώσιμη ανάπτυξη</vt:lpstr>
      <vt:lpstr>Παρουσίαση του PowerPoint</vt:lpstr>
      <vt:lpstr>Αγορές εργασίας και εφοδιαστικές αλυσίδες</vt:lpstr>
      <vt:lpstr>Η σημασία των έγκαιρων παρεμβάσεων</vt:lpstr>
      <vt:lpstr>Ευχαριστώ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Socio-economic implications of energy transition and technological developments</dc:title>
  <dc:creator>Stella Tsani</dc:creator>
  <cp:lastModifiedBy>Stella Tsani</cp:lastModifiedBy>
  <cp:revision>54</cp:revision>
  <dcterms:created xsi:type="dcterms:W3CDTF">2021-12-09T14:52:36Z</dcterms:created>
  <dcterms:modified xsi:type="dcterms:W3CDTF">2023-04-02T16:36:27Z</dcterms:modified>
</cp:coreProperties>
</file>